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Source Sans Pro" charset="1" panose="020B0503030403020204"/>
      <p:regular r:id="rId15"/>
    </p:embeddedFont>
    <p:embeddedFont>
      <p:font typeface="Lexend Mega" charset="1" panose="00000000000000000000"/>
      <p:regular r:id="rId16"/>
    </p:embeddedFont>
    <p:embeddedFont>
      <p:font typeface="The Youngest Serif" charset="1" panose="00000500000000000000"/>
      <p:regular r:id="rId17"/>
    </p:embeddedFont>
    <p:embeddedFont>
      <p:font typeface="Source Sans Pro Italics" charset="1" panose="020B0503030403090204"/>
      <p:regular r:id="rId18"/>
    </p:embeddedFont>
    <p:embeddedFont>
      <p:font typeface="Ubuntu" charset="1" panose="020B0504030602030204"/>
      <p:regular r:id="rId19"/>
    </p:embeddedFont>
    <p:embeddedFont>
      <p:font typeface="Source Sans Pro Bold" charset="1" panose="020B0703030403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slide2.xml" Type="http://schemas.openxmlformats.org/officeDocument/2006/relationships/slid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slide2.xml" Type="http://schemas.openxmlformats.org/officeDocument/2006/relationship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slide2.xml" Type="http://schemas.openxmlformats.org/officeDocument/2006/relationship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slide2.xml" Type="http://schemas.openxmlformats.org/officeDocument/2006/relationship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slide2.xml" Type="http://schemas.openxmlformats.org/officeDocument/2006/relationship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5527" y="0"/>
            <a:ext cx="13892473" cy="10350515"/>
            <a:chOff x="0" y="0"/>
            <a:chExt cx="18523297" cy="13800687"/>
          </a:xfrm>
        </p:grpSpPr>
        <p:pic>
          <p:nvPicPr>
            <p:cNvPr name="Picture 3" id="3"/>
            <p:cNvPicPr>
              <a:picLocks noChangeAspect="true"/>
            </p:cNvPicPr>
            <p:nvPr/>
          </p:nvPicPr>
          <p:blipFill>
            <a:blip r:embed="rId2"/>
            <a:srcRect l="17910" t="17237" r="24813" b="1864"/>
            <a:stretch>
              <a:fillRect/>
            </a:stretch>
          </p:blipFill>
          <p:spPr>
            <a:xfrm flipH="true" flipV="false">
              <a:off x="0" y="0"/>
              <a:ext cx="18523297" cy="13800687"/>
            </a:xfrm>
            <a:prstGeom prst="rect">
              <a:avLst/>
            </a:prstGeom>
          </p:spPr>
        </p:pic>
      </p:grpSp>
      <p:grpSp>
        <p:nvGrpSpPr>
          <p:cNvPr name="Group 4" id="4"/>
          <p:cNvGrpSpPr/>
          <p:nvPr/>
        </p:nvGrpSpPr>
        <p:grpSpPr>
          <a:xfrm rot="0">
            <a:off x="0" y="2570713"/>
            <a:ext cx="11013998" cy="6687587"/>
            <a:chOff x="0" y="0"/>
            <a:chExt cx="2900806" cy="1761340"/>
          </a:xfrm>
        </p:grpSpPr>
        <p:sp>
          <p:nvSpPr>
            <p:cNvPr name="Freeform 5" id="5"/>
            <p:cNvSpPr/>
            <p:nvPr/>
          </p:nvSpPr>
          <p:spPr>
            <a:xfrm flipH="false" flipV="false" rot="0">
              <a:off x="0" y="0"/>
              <a:ext cx="2900806" cy="1761340"/>
            </a:xfrm>
            <a:custGeom>
              <a:avLst/>
              <a:gdLst/>
              <a:ahLst/>
              <a:cxnLst/>
              <a:rect r="r" b="b" t="t" l="l"/>
              <a:pathLst>
                <a:path h="1761340" w="2900806">
                  <a:moveTo>
                    <a:pt x="0" y="0"/>
                  </a:moveTo>
                  <a:lnTo>
                    <a:pt x="2900806" y="0"/>
                  </a:lnTo>
                  <a:lnTo>
                    <a:pt x="2900806" y="1761340"/>
                  </a:lnTo>
                  <a:lnTo>
                    <a:pt x="0" y="1761340"/>
                  </a:lnTo>
                  <a:close/>
                </a:path>
              </a:pathLst>
            </a:custGeom>
            <a:solidFill>
              <a:srgbClr val="FF6600"/>
            </a:solidFill>
          </p:spPr>
        </p:sp>
        <p:sp>
          <p:nvSpPr>
            <p:cNvPr name="TextBox 6" id="6"/>
            <p:cNvSpPr txBox="true"/>
            <p:nvPr/>
          </p:nvSpPr>
          <p:spPr>
            <a:xfrm>
              <a:off x="0" y="-28575"/>
              <a:ext cx="2900806" cy="1789915"/>
            </a:xfrm>
            <a:prstGeom prst="rect">
              <a:avLst/>
            </a:prstGeom>
          </p:spPr>
          <p:txBody>
            <a:bodyPr anchor="ctr" rtlCol="false" tIns="50800" lIns="50800" bIns="50800" rIns="50800"/>
            <a:lstStyle/>
            <a:p>
              <a:pPr algn="ctr">
                <a:lnSpc>
                  <a:spcPts val="2100"/>
                </a:lnSpc>
              </a:pPr>
            </a:p>
          </p:txBody>
        </p:sp>
      </p:grpSp>
      <p:grpSp>
        <p:nvGrpSpPr>
          <p:cNvPr name="Group 7" id="7"/>
          <p:cNvGrpSpPr/>
          <p:nvPr/>
        </p:nvGrpSpPr>
        <p:grpSpPr>
          <a:xfrm rot="0">
            <a:off x="1137836" y="8514732"/>
            <a:ext cx="4190868" cy="234278"/>
            <a:chOff x="0" y="0"/>
            <a:chExt cx="5587823" cy="312371"/>
          </a:xfrm>
        </p:grpSpPr>
        <p:sp>
          <p:nvSpPr>
            <p:cNvPr name="Freeform 8" id="8"/>
            <p:cNvSpPr/>
            <p:nvPr/>
          </p:nvSpPr>
          <p:spPr>
            <a:xfrm flipH="false" flipV="false" rot="0">
              <a:off x="0" y="0"/>
              <a:ext cx="312371" cy="312371"/>
            </a:xfrm>
            <a:custGeom>
              <a:avLst/>
              <a:gdLst/>
              <a:ahLst/>
              <a:cxnLst/>
              <a:rect r="r" b="b" t="t" l="l"/>
              <a:pathLst>
                <a:path h="312371" w="312371">
                  <a:moveTo>
                    <a:pt x="0" y="0"/>
                  </a:moveTo>
                  <a:lnTo>
                    <a:pt x="312371" y="0"/>
                  </a:lnTo>
                  <a:lnTo>
                    <a:pt x="312371" y="312371"/>
                  </a:lnTo>
                  <a:lnTo>
                    <a:pt x="0" y="3123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502668" y="-38100"/>
              <a:ext cx="5085156" cy="350520"/>
            </a:xfrm>
            <a:prstGeom prst="rect">
              <a:avLst/>
            </a:prstGeom>
          </p:spPr>
          <p:txBody>
            <a:bodyPr anchor="t" rtlCol="false" tIns="0" lIns="0" bIns="0" rIns="0">
              <a:spAutoFit/>
            </a:bodyPr>
            <a:lstStyle/>
            <a:p>
              <a:pPr algn="l" marL="0" indent="0" lvl="0">
                <a:lnSpc>
                  <a:spcPts val="2399"/>
                </a:lnSpc>
              </a:pPr>
              <a:r>
                <a:rPr lang="en-US" sz="1599" u="none">
                  <a:solidFill>
                    <a:srgbClr val="000000"/>
                  </a:solidFill>
                  <a:latin typeface="Source Sans Pro"/>
                </a:rPr>
                <a:t>Information available in audio.</a:t>
              </a:r>
            </a:p>
          </p:txBody>
        </p:sp>
      </p:grpSp>
      <p:grpSp>
        <p:nvGrpSpPr>
          <p:cNvPr name="Group 10" id="10"/>
          <p:cNvGrpSpPr/>
          <p:nvPr/>
        </p:nvGrpSpPr>
        <p:grpSpPr>
          <a:xfrm rot="0">
            <a:off x="560959" y="772190"/>
            <a:ext cx="3567136" cy="1153754"/>
            <a:chOff x="0" y="0"/>
            <a:chExt cx="4756182" cy="1538338"/>
          </a:xfrm>
        </p:grpSpPr>
        <p:sp>
          <p:nvSpPr>
            <p:cNvPr name="TextBox 11" id="11"/>
            <p:cNvSpPr txBox="true"/>
            <p:nvPr/>
          </p:nvSpPr>
          <p:spPr>
            <a:xfrm rot="0">
              <a:off x="1810715" y="452948"/>
              <a:ext cx="2945467" cy="661017"/>
            </a:xfrm>
            <a:prstGeom prst="rect">
              <a:avLst/>
            </a:prstGeom>
          </p:spPr>
          <p:txBody>
            <a:bodyPr anchor="t" rtlCol="false" tIns="0" lIns="0" bIns="0" rIns="0">
              <a:spAutoFit/>
            </a:bodyPr>
            <a:lstStyle/>
            <a:p>
              <a:pPr algn="l">
                <a:lnSpc>
                  <a:spcPts val="1994"/>
                </a:lnSpc>
              </a:pPr>
              <a:r>
                <a:rPr lang="en-US" sz="1813" spc="-90">
                  <a:solidFill>
                    <a:srgbClr val="000000"/>
                  </a:solidFill>
                  <a:latin typeface="Lexend Mega"/>
                </a:rPr>
                <a:t>Karnes City ISD</a:t>
              </a:r>
            </a:p>
          </p:txBody>
        </p:sp>
        <p:sp>
          <p:nvSpPr>
            <p:cNvPr name="Freeform 12" id="12"/>
            <p:cNvSpPr/>
            <p:nvPr/>
          </p:nvSpPr>
          <p:spPr>
            <a:xfrm flipH="false" flipV="false" rot="0">
              <a:off x="0" y="0"/>
              <a:ext cx="1538338" cy="1538338"/>
            </a:xfrm>
            <a:custGeom>
              <a:avLst/>
              <a:gdLst/>
              <a:ahLst/>
              <a:cxnLst/>
              <a:rect r="r" b="b" t="t" l="l"/>
              <a:pathLst>
                <a:path h="1538338" w="1538338">
                  <a:moveTo>
                    <a:pt x="0" y="0"/>
                  </a:moveTo>
                  <a:lnTo>
                    <a:pt x="1538338" y="0"/>
                  </a:lnTo>
                  <a:lnTo>
                    <a:pt x="1538338" y="1538338"/>
                  </a:lnTo>
                  <a:lnTo>
                    <a:pt x="0" y="1538338"/>
                  </a:lnTo>
                  <a:lnTo>
                    <a:pt x="0" y="0"/>
                  </a:lnTo>
                  <a:close/>
                </a:path>
              </a:pathLst>
            </a:custGeom>
            <a:blipFill>
              <a:blip r:embed="rId5"/>
              <a:stretch>
                <a:fillRect l="0" t="0" r="0" b="0"/>
              </a:stretch>
            </a:blipFill>
          </p:spPr>
        </p:sp>
      </p:grpSp>
      <p:grpSp>
        <p:nvGrpSpPr>
          <p:cNvPr name="Group 13" id="13"/>
          <p:cNvGrpSpPr/>
          <p:nvPr/>
        </p:nvGrpSpPr>
        <p:grpSpPr>
          <a:xfrm rot="0">
            <a:off x="1137836" y="3360208"/>
            <a:ext cx="8883076" cy="4246283"/>
            <a:chOff x="0" y="0"/>
            <a:chExt cx="11844101" cy="5661711"/>
          </a:xfrm>
        </p:grpSpPr>
        <p:sp>
          <p:nvSpPr>
            <p:cNvPr name="TextBox 14" id="14"/>
            <p:cNvSpPr txBox="true"/>
            <p:nvPr/>
          </p:nvSpPr>
          <p:spPr>
            <a:xfrm rot="0">
              <a:off x="0" y="5114553"/>
              <a:ext cx="11844101" cy="547158"/>
            </a:xfrm>
            <a:prstGeom prst="rect">
              <a:avLst/>
            </a:prstGeom>
          </p:spPr>
          <p:txBody>
            <a:bodyPr anchor="t" rtlCol="false" tIns="0" lIns="0" bIns="0" rIns="0">
              <a:spAutoFit/>
            </a:bodyPr>
            <a:lstStyle/>
            <a:p>
              <a:pPr algn="l">
                <a:lnSpc>
                  <a:spcPts val="3499"/>
                </a:lnSpc>
              </a:pPr>
            </a:p>
          </p:txBody>
        </p:sp>
        <p:sp>
          <p:nvSpPr>
            <p:cNvPr name="TextBox 15" id="15"/>
            <p:cNvSpPr txBox="true"/>
            <p:nvPr/>
          </p:nvSpPr>
          <p:spPr>
            <a:xfrm rot="0">
              <a:off x="0" y="-9525"/>
              <a:ext cx="11844101" cy="4886325"/>
            </a:xfrm>
            <a:prstGeom prst="rect">
              <a:avLst/>
            </a:prstGeom>
          </p:spPr>
          <p:txBody>
            <a:bodyPr anchor="t" rtlCol="false" tIns="0" lIns="0" bIns="0" rIns="0">
              <a:spAutoFit/>
            </a:bodyPr>
            <a:lstStyle/>
            <a:p>
              <a:pPr algn="l">
                <a:lnSpc>
                  <a:spcPts val="9600"/>
                </a:lnSpc>
              </a:pPr>
              <a:r>
                <a:rPr lang="en-US" sz="8000">
                  <a:solidFill>
                    <a:srgbClr val="000000"/>
                  </a:solidFill>
                  <a:latin typeface="The Youngest Serif"/>
                </a:rPr>
                <a:t>What is Dyslexia?</a:t>
              </a:r>
            </a:p>
            <a:p>
              <a:pPr algn="l">
                <a:lnSpc>
                  <a:spcPts val="9600"/>
                </a:lnSpc>
              </a:pPr>
              <a:r>
                <a:rPr lang="en-US" sz="8000">
                  <a:solidFill>
                    <a:srgbClr val="000000"/>
                  </a:solidFill>
                  <a:latin typeface="The Youngest Serif"/>
                </a:rPr>
                <a:t>Information for KCISD Parents</a:t>
              </a:r>
            </a:p>
          </p:txBody>
        </p:sp>
      </p:grpSp>
      <p:sp>
        <p:nvSpPr>
          <p:cNvPr name="TextBox 16" id="16"/>
          <p:cNvSpPr txBox="true"/>
          <p:nvPr/>
        </p:nvSpPr>
        <p:spPr>
          <a:xfrm rot="0">
            <a:off x="1137836" y="7166495"/>
            <a:ext cx="3531739" cy="386715"/>
          </a:xfrm>
          <a:prstGeom prst="rect">
            <a:avLst/>
          </a:prstGeom>
        </p:spPr>
        <p:txBody>
          <a:bodyPr anchor="t" rtlCol="false" tIns="0" lIns="0" bIns="0" rIns="0">
            <a:spAutoFit/>
          </a:bodyPr>
          <a:lstStyle/>
          <a:p>
            <a:pPr algn="l">
              <a:lnSpc>
                <a:spcPts val="3150"/>
              </a:lnSpc>
            </a:pPr>
            <a:r>
              <a:rPr lang="en-US" sz="2100">
                <a:solidFill>
                  <a:srgbClr val="000000"/>
                </a:solidFill>
                <a:latin typeface="Source Sans Pro"/>
              </a:rPr>
              <a:t>Presented to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9179438" y="1063941"/>
          <a:ext cx="8079862" cy="6076950"/>
        </p:xfrm>
        <a:graphic>
          <a:graphicData uri="http://schemas.openxmlformats.org/drawingml/2006/table">
            <a:tbl>
              <a:tblPr/>
              <a:tblGrid>
                <a:gridCol w="1397705"/>
                <a:gridCol w="2642226"/>
                <a:gridCol w="1397705"/>
                <a:gridCol w="2642226"/>
              </a:tblGrid>
              <a:tr h="1219200">
                <a:tc>
                  <a:txBody>
                    <a:bodyPr anchor="t" rtlCol="false"/>
                    <a:lstStyle/>
                    <a:p>
                      <a:pPr algn="ctr">
                        <a:lnSpc>
                          <a:spcPts val="4480"/>
                        </a:lnSpc>
                        <a:defRPr/>
                      </a:pPr>
                      <a:r>
                        <a:rPr lang="en-US" sz="3200">
                          <a:solidFill>
                            <a:srgbClr val="000000"/>
                          </a:solidFill>
                          <a:latin typeface="The Youngest Serif Bold"/>
                        </a:rPr>
                        <a:t>03</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l">
                        <a:lnSpc>
                          <a:spcPts val="3219"/>
                        </a:lnSpc>
                        <a:defRPr/>
                      </a:pPr>
                      <a:r>
                        <a:rPr lang="en-US" sz="2299">
                          <a:solidFill>
                            <a:srgbClr val="000000"/>
                          </a:solidFill>
                          <a:latin typeface="Source Sans Pro"/>
                        </a:rPr>
                        <a:t>Dyslexia Definition</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ctr">
                        <a:lnSpc>
                          <a:spcPts val="4480"/>
                        </a:lnSpc>
                        <a:defRPr/>
                      </a:pPr>
                      <a:r>
                        <a:rPr lang="en-US" sz="3200">
                          <a:solidFill>
                            <a:srgbClr val="000000"/>
                          </a:solidFill>
                          <a:latin typeface="The Youngest Serif Bold"/>
                        </a:rPr>
                        <a:t>07</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l">
                        <a:lnSpc>
                          <a:spcPts val="3219"/>
                        </a:lnSpc>
                        <a:defRPr/>
                      </a:pPr>
                      <a:r>
                        <a:rPr lang="en-US" sz="2299">
                          <a:solidFill>
                            <a:srgbClr val="000000"/>
                          </a:solidFill>
                          <a:latin typeface="Source Sans Pro"/>
                        </a:rPr>
                        <a:t>Pathways for Identification</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2019300">
                <a:tc>
                  <a:txBody>
                    <a:bodyPr anchor="t" rtlCol="false"/>
                    <a:lstStyle/>
                    <a:p>
                      <a:pPr algn="ctr">
                        <a:lnSpc>
                          <a:spcPts val="4480"/>
                        </a:lnSpc>
                        <a:defRPr/>
                      </a:pPr>
                      <a:r>
                        <a:rPr lang="en-US" sz="3200">
                          <a:solidFill>
                            <a:srgbClr val="000000"/>
                          </a:solidFill>
                          <a:latin typeface="The Youngest Serif Bold"/>
                        </a:rPr>
                        <a:t>04</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l">
                        <a:lnSpc>
                          <a:spcPts val="3219"/>
                        </a:lnSpc>
                        <a:defRPr/>
                      </a:pPr>
                      <a:r>
                        <a:rPr lang="en-US" sz="2299">
                          <a:solidFill>
                            <a:srgbClr val="000000"/>
                          </a:solidFill>
                          <a:latin typeface="Source Sans Pro"/>
                        </a:rPr>
                        <a:t>Definition Breakdown</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ctr">
                        <a:lnSpc>
                          <a:spcPts val="4480"/>
                        </a:lnSpc>
                        <a:defRPr/>
                      </a:pPr>
                      <a:r>
                        <a:rPr lang="en-US" sz="3200">
                          <a:solidFill>
                            <a:srgbClr val="000000"/>
                          </a:solidFill>
                          <a:latin typeface="The Youngest Serif Bold"/>
                        </a:rPr>
                        <a:t>08</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l">
                        <a:lnSpc>
                          <a:spcPts val="3219"/>
                        </a:lnSpc>
                        <a:defRPr/>
                      </a:pPr>
                      <a:r>
                        <a:rPr lang="en-US" sz="2299">
                          <a:solidFill>
                            <a:srgbClr val="000000"/>
                          </a:solidFill>
                          <a:latin typeface="Source Sans Pro"/>
                        </a:rPr>
                        <a:t>Dyslexia Strategies, Accommodations and Modifications</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1219200">
                <a:tc>
                  <a:txBody>
                    <a:bodyPr anchor="t" rtlCol="false"/>
                    <a:lstStyle/>
                    <a:p>
                      <a:pPr algn="ctr">
                        <a:lnSpc>
                          <a:spcPts val="4480"/>
                        </a:lnSpc>
                        <a:defRPr/>
                      </a:pPr>
                      <a:r>
                        <a:rPr lang="en-US" sz="3200">
                          <a:solidFill>
                            <a:srgbClr val="000000"/>
                          </a:solidFill>
                          <a:latin typeface="The Youngest Serif Bold"/>
                        </a:rPr>
                        <a:t>05</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FCFCF"/>
                      </a:solidFill>
                      <a:prstDash val="solid"/>
                      <a:round/>
                      <a:headEnd type="none" w="med" len="med"/>
                      <a:tailEnd type="none" w="med" len="med"/>
                    </a:lnB>
                  </a:tcPr>
                </a:tc>
                <a:tc>
                  <a:txBody>
                    <a:bodyPr anchor="t" rtlCol="false"/>
                    <a:lstStyle/>
                    <a:p>
                      <a:pPr algn="l">
                        <a:lnSpc>
                          <a:spcPts val="3219"/>
                        </a:lnSpc>
                        <a:defRPr/>
                      </a:pPr>
                      <a:r>
                        <a:rPr lang="en-US" sz="2299">
                          <a:solidFill>
                            <a:srgbClr val="000000"/>
                          </a:solidFill>
                          <a:latin typeface="Source Sans Pro"/>
                        </a:rPr>
                        <a:t>Dyslexia Characteristics</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FCFCF"/>
                      </a:solidFill>
                      <a:prstDash val="solid"/>
                      <a:round/>
                      <a:headEnd type="none" w="med" len="med"/>
                      <a:tailEnd type="none" w="med" len="med"/>
                    </a:lnB>
                  </a:tcPr>
                </a:tc>
                <a:tc>
                  <a:txBody>
                    <a:bodyPr anchor="t" rtlCol="false"/>
                    <a:lstStyle/>
                    <a:p>
                      <a:pPr algn="ctr">
                        <a:lnSpc>
                          <a:spcPts val="4480"/>
                        </a:lnSpc>
                        <a:defRPr/>
                      </a:pPr>
                      <a:r>
                        <a:rPr lang="en-US" sz="3200">
                          <a:solidFill>
                            <a:srgbClr val="000000"/>
                          </a:solidFill>
                          <a:latin typeface="The Youngest Serif Bold"/>
                        </a:rPr>
                        <a:t>09</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FCFCF"/>
                      </a:solidFill>
                      <a:prstDash val="solid"/>
                      <a:round/>
                      <a:headEnd type="none" w="med" len="med"/>
                      <a:tailEnd type="none" w="med" len="med"/>
                    </a:lnB>
                  </a:tcPr>
                </a:tc>
                <a:tc>
                  <a:txBody>
                    <a:bodyPr anchor="t" rtlCol="false"/>
                    <a:lstStyle/>
                    <a:p>
                      <a:pPr algn="l">
                        <a:lnSpc>
                          <a:spcPts val="3219"/>
                        </a:lnSpc>
                        <a:defRPr/>
                      </a:pPr>
                      <a:r>
                        <a:rPr lang="en-US" sz="2299">
                          <a:solidFill>
                            <a:srgbClr val="000000"/>
                          </a:solidFill>
                          <a:latin typeface="Source Sans Pro"/>
                        </a:rPr>
                        <a:t>Resource Page</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FCFCF"/>
                      </a:solidFill>
                      <a:prstDash val="solid"/>
                      <a:round/>
                      <a:headEnd type="none" w="med" len="med"/>
                      <a:tailEnd type="none" w="med" len="med"/>
                    </a:lnB>
                  </a:tcPr>
                </a:tc>
              </a:tr>
              <a:tr h="1619250">
                <a:tc>
                  <a:txBody>
                    <a:bodyPr anchor="t" rtlCol="false"/>
                    <a:lstStyle/>
                    <a:p>
                      <a:pPr algn="ctr">
                        <a:lnSpc>
                          <a:spcPts val="4480"/>
                        </a:lnSpc>
                        <a:defRPr/>
                      </a:pPr>
                      <a:r>
                        <a:rPr lang="en-US" sz="3200">
                          <a:solidFill>
                            <a:srgbClr val="000000"/>
                          </a:solidFill>
                          <a:latin typeface="The Youngest Serif Bold"/>
                        </a:rPr>
                        <a:t>06</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l">
                        <a:lnSpc>
                          <a:spcPts val="3219"/>
                        </a:lnSpc>
                        <a:defRPr/>
                      </a:pPr>
                      <a:r>
                        <a:rPr lang="en-US" sz="2299">
                          <a:solidFill>
                            <a:srgbClr val="000000"/>
                          </a:solidFill>
                          <a:latin typeface="Source Sans Pro"/>
                        </a:rPr>
                        <a:t>Testing and Identification of Dyslexia</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just">
                        <a:lnSpc>
                          <a:spcPts val="4480"/>
                        </a:lnSpc>
                        <a:defRPr/>
                      </a:pP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c>
                  <a:txBody>
                    <a:bodyPr anchor="t" rtlCol="false"/>
                    <a:lstStyle/>
                    <a:p>
                      <a:pPr algn="l">
                        <a:lnSpc>
                          <a:spcPts val="3219"/>
                        </a:lnSpc>
                        <a:defRPr/>
                      </a:pP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bl>
          </a:graphicData>
        </a:graphic>
      </p:graphicFrame>
      <p:grpSp>
        <p:nvGrpSpPr>
          <p:cNvPr name="Group 3" id="3"/>
          <p:cNvGrpSpPr/>
          <p:nvPr/>
        </p:nvGrpSpPr>
        <p:grpSpPr>
          <a:xfrm rot="0">
            <a:off x="0" y="3473766"/>
            <a:ext cx="554528" cy="6813234"/>
            <a:chOff x="0" y="0"/>
            <a:chExt cx="146049" cy="1794432"/>
          </a:xfrm>
        </p:grpSpPr>
        <p:sp>
          <p:nvSpPr>
            <p:cNvPr name="Freeform 4" id="4"/>
            <p:cNvSpPr/>
            <p:nvPr/>
          </p:nvSpPr>
          <p:spPr>
            <a:xfrm flipH="false" flipV="false" rot="0">
              <a:off x="0" y="0"/>
              <a:ext cx="146049" cy="1794432"/>
            </a:xfrm>
            <a:custGeom>
              <a:avLst/>
              <a:gdLst/>
              <a:ahLst/>
              <a:cxnLst/>
              <a:rect r="r" b="b" t="t" l="l"/>
              <a:pathLst>
                <a:path h="1794432" w="146049">
                  <a:moveTo>
                    <a:pt x="0" y="0"/>
                  </a:moveTo>
                  <a:lnTo>
                    <a:pt x="146049" y="0"/>
                  </a:lnTo>
                  <a:lnTo>
                    <a:pt x="146049" y="1794432"/>
                  </a:lnTo>
                  <a:lnTo>
                    <a:pt x="0" y="1794432"/>
                  </a:lnTo>
                  <a:close/>
                </a:path>
              </a:pathLst>
            </a:custGeom>
            <a:solidFill>
              <a:srgbClr val="FF6600"/>
            </a:solidFill>
          </p:spPr>
        </p:sp>
        <p:sp>
          <p:nvSpPr>
            <p:cNvPr name="TextBox 5" id="5"/>
            <p:cNvSpPr txBox="true"/>
            <p:nvPr/>
          </p:nvSpPr>
          <p:spPr>
            <a:xfrm>
              <a:off x="0" y="-28575"/>
              <a:ext cx="146049" cy="1823007"/>
            </a:xfrm>
            <a:prstGeom prst="rect">
              <a:avLst/>
            </a:prstGeom>
          </p:spPr>
          <p:txBody>
            <a:bodyPr anchor="ctr" rtlCol="false" tIns="50800" lIns="50800" bIns="50800" rIns="50800"/>
            <a:lstStyle/>
            <a:p>
              <a:pPr algn="ctr">
                <a:lnSpc>
                  <a:spcPts val="2100"/>
                </a:lnSpc>
              </a:pPr>
            </a:p>
          </p:txBody>
        </p:sp>
      </p:grpSp>
      <p:grpSp>
        <p:nvGrpSpPr>
          <p:cNvPr name="Group 6" id="6"/>
          <p:cNvGrpSpPr/>
          <p:nvPr/>
        </p:nvGrpSpPr>
        <p:grpSpPr>
          <a:xfrm rot="0">
            <a:off x="548701" y="3473766"/>
            <a:ext cx="7574593" cy="6813234"/>
            <a:chOff x="0" y="0"/>
            <a:chExt cx="10099457" cy="9084313"/>
          </a:xfrm>
        </p:grpSpPr>
        <p:pic>
          <p:nvPicPr>
            <p:cNvPr name="Picture 7" id="7"/>
            <p:cNvPicPr>
              <a:picLocks noChangeAspect="true"/>
            </p:cNvPicPr>
            <p:nvPr/>
          </p:nvPicPr>
          <p:blipFill>
            <a:blip r:embed="rId2"/>
            <a:srcRect l="19406" t="0" r="6476" b="0"/>
            <a:stretch>
              <a:fillRect/>
            </a:stretch>
          </p:blipFill>
          <p:spPr>
            <a:xfrm flipH="false" flipV="false">
              <a:off x="0" y="0"/>
              <a:ext cx="10099457" cy="9084313"/>
            </a:xfrm>
            <a:prstGeom prst="rect">
              <a:avLst/>
            </a:prstGeom>
          </p:spPr>
        </p:pic>
      </p:grpSp>
      <p:sp>
        <p:nvSpPr>
          <p:cNvPr name="TextBox 8" id="8"/>
          <p:cNvSpPr txBox="true"/>
          <p:nvPr/>
        </p:nvSpPr>
        <p:spPr>
          <a:xfrm rot="0">
            <a:off x="1028700" y="1391966"/>
            <a:ext cx="6910589" cy="1285875"/>
          </a:xfrm>
          <a:prstGeom prst="rect">
            <a:avLst/>
          </a:prstGeom>
        </p:spPr>
        <p:txBody>
          <a:bodyPr anchor="t" rtlCol="false" tIns="0" lIns="0" bIns="0" rIns="0">
            <a:spAutoFit/>
          </a:bodyPr>
          <a:lstStyle/>
          <a:p>
            <a:pPr algn="l">
              <a:lnSpc>
                <a:spcPts val="10199"/>
              </a:lnSpc>
            </a:pPr>
            <a:r>
              <a:rPr lang="en-US" sz="8499">
                <a:solidFill>
                  <a:srgbClr val="000000"/>
                </a:solidFill>
                <a:latin typeface="The Youngest Serif"/>
              </a:rPr>
              <a:t>Agenda</a:t>
            </a:r>
          </a:p>
        </p:txBody>
      </p:sp>
      <p:sp>
        <p:nvSpPr>
          <p:cNvPr name="TextBox 9" id="9"/>
          <p:cNvSpPr txBox="true"/>
          <p:nvPr/>
        </p:nvSpPr>
        <p:spPr>
          <a:xfrm rot="0">
            <a:off x="1028700" y="804545"/>
            <a:ext cx="3114494" cy="224155"/>
          </a:xfrm>
          <a:prstGeom prst="rect">
            <a:avLst/>
          </a:prstGeom>
        </p:spPr>
        <p:txBody>
          <a:bodyPr anchor="t" rtlCol="false" tIns="0" lIns="0" bIns="0" rIns="0">
            <a:spAutoFit/>
          </a:bodyPr>
          <a:lstStyle/>
          <a:p>
            <a:pPr algn="l" marL="0" indent="0" lvl="0">
              <a:lnSpc>
                <a:spcPts val="1819"/>
              </a:lnSpc>
              <a:spcBef>
                <a:spcPct val="0"/>
              </a:spcBef>
            </a:pPr>
            <a:r>
              <a:rPr lang="en-US" sz="1299" spc="63">
                <a:solidFill>
                  <a:srgbClr val="000000"/>
                </a:solidFill>
                <a:latin typeface="Source Sans Pro"/>
              </a:rPr>
              <a:t>DYSLEXIA PARENT PRESENTATION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17205" y="1834192"/>
            <a:ext cx="6546109" cy="7235195"/>
            <a:chOff x="0" y="0"/>
            <a:chExt cx="8728145" cy="9646927"/>
          </a:xfrm>
        </p:grpSpPr>
        <p:pic>
          <p:nvPicPr>
            <p:cNvPr name="Picture 3" id="3"/>
            <p:cNvPicPr>
              <a:picLocks noChangeAspect="true"/>
            </p:cNvPicPr>
            <p:nvPr/>
          </p:nvPicPr>
          <p:blipFill>
            <a:blip r:embed="rId2"/>
            <a:srcRect l="19803" t="0" r="19803" b="0"/>
            <a:stretch>
              <a:fillRect/>
            </a:stretch>
          </p:blipFill>
          <p:spPr>
            <a:xfrm flipH="false" flipV="false">
              <a:off x="0" y="0"/>
              <a:ext cx="8728145" cy="9646927"/>
            </a:xfrm>
            <a:prstGeom prst="rect">
              <a:avLst/>
            </a:prstGeom>
          </p:spPr>
        </p:pic>
      </p:grpSp>
      <p:grpSp>
        <p:nvGrpSpPr>
          <p:cNvPr name="Group 4" id="4"/>
          <p:cNvGrpSpPr/>
          <p:nvPr/>
        </p:nvGrpSpPr>
        <p:grpSpPr>
          <a:xfrm rot="0">
            <a:off x="0" y="0"/>
            <a:ext cx="554528" cy="10287000"/>
            <a:chOff x="0" y="0"/>
            <a:chExt cx="146049" cy="2709333"/>
          </a:xfrm>
        </p:grpSpPr>
        <p:sp>
          <p:nvSpPr>
            <p:cNvPr name="Freeform 5" id="5"/>
            <p:cNvSpPr/>
            <p:nvPr/>
          </p:nvSpPr>
          <p:spPr>
            <a:xfrm flipH="false" flipV="false" rot="0">
              <a:off x="0" y="0"/>
              <a:ext cx="146049" cy="2709333"/>
            </a:xfrm>
            <a:custGeom>
              <a:avLst/>
              <a:gdLst/>
              <a:ahLst/>
              <a:cxnLst/>
              <a:rect r="r" b="b" t="t" l="l"/>
              <a:pathLst>
                <a:path h="2709333" w="146049">
                  <a:moveTo>
                    <a:pt x="0" y="0"/>
                  </a:moveTo>
                  <a:lnTo>
                    <a:pt x="146049" y="0"/>
                  </a:lnTo>
                  <a:lnTo>
                    <a:pt x="146049" y="2709333"/>
                  </a:lnTo>
                  <a:lnTo>
                    <a:pt x="0" y="2709333"/>
                  </a:lnTo>
                  <a:close/>
                </a:path>
              </a:pathLst>
            </a:custGeom>
            <a:solidFill>
              <a:srgbClr val="FF6600"/>
            </a:solidFill>
          </p:spPr>
        </p:sp>
        <p:sp>
          <p:nvSpPr>
            <p:cNvPr name="TextBox 6" id="6"/>
            <p:cNvSpPr txBox="true"/>
            <p:nvPr/>
          </p:nvSpPr>
          <p:spPr>
            <a:xfrm>
              <a:off x="0" y="-28575"/>
              <a:ext cx="146049" cy="2737908"/>
            </a:xfrm>
            <a:prstGeom prst="rect">
              <a:avLst/>
            </a:prstGeom>
          </p:spPr>
          <p:txBody>
            <a:bodyPr anchor="ctr" rtlCol="false" tIns="50800" lIns="50800" bIns="50800" rIns="50800"/>
            <a:lstStyle/>
            <a:p>
              <a:pPr algn="ctr">
                <a:lnSpc>
                  <a:spcPts val="2100"/>
                </a:lnSpc>
              </a:pPr>
            </a:p>
          </p:txBody>
        </p:sp>
      </p:grpSp>
      <p:grpSp>
        <p:nvGrpSpPr>
          <p:cNvPr name="Group 7" id="7"/>
          <p:cNvGrpSpPr/>
          <p:nvPr/>
        </p:nvGrpSpPr>
        <p:grpSpPr>
          <a:xfrm rot="0">
            <a:off x="16363313" y="1834192"/>
            <a:ext cx="505783" cy="7235195"/>
            <a:chOff x="0" y="0"/>
            <a:chExt cx="146049" cy="2089218"/>
          </a:xfrm>
        </p:grpSpPr>
        <p:sp>
          <p:nvSpPr>
            <p:cNvPr name="Freeform 8" id="8"/>
            <p:cNvSpPr/>
            <p:nvPr/>
          </p:nvSpPr>
          <p:spPr>
            <a:xfrm flipH="false" flipV="false" rot="0">
              <a:off x="0" y="0"/>
              <a:ext cx="146049" cy="2089218"/>
            </a:xfrm>
            <a:custGeom>
              <a:avLst/>
              <a:gdLst/>
              <a:ahLst/>
              <a:cxnLst/>
              <a:rect r="r" b="b" t="t" l="l"/>
              <a:pathLst>
                <a:path h="2089218" w="146049">
                  <a:moveTo>
                    <a:pt x="0" y="0"/>
                  </a:moveTo>
                  <a:lnTo>
                    <a:pt x="146049" y="0"/>
                  </a:lnTo>
                  <a:lnTo>
                    <a:pt x="146049" y="2089218"/>
                  </a:lnTo>
                  <a:lnTo>
                    <a:pt x="0" y="2089218"/>
                  </a:lnTo>
                  <a:close/>
                </a:path>
              </a:pathLst>
            </a:custGeom>
            <a:solidFill>
              <a:srgbClr val="FF6600"/>
            </a:solidFill>
          </p:spPr>
        </p:sp>
        <p:sp>
          <p:nvSpPr>
            <p:cNvPr name="TextBox 9" id="9"/>
            <p:cNvSpPr txBox="true"/>
            <p:nvPr/>
          </p:nvSpPr>
          <p:spPr>
            <a:xfrm>
              <a:off x="0" y="-28575"/>
              <a:ext cx="146049" cy="2117793"/>
            </a:xfrm>
            <a:prstGeom prst="rect">
              <a:avLst/>
            </a:prstGeom>
          </p:spPr>
          <p:txBody>
            <a:bodyPr anchor="ctr" rtlCol="false" tIns="50800" lIns="50800" bIns="50800" rIns="50800"/>
            <a:lstStyle/>
            <a:p>
              <a:pPr algn="ctr">
                <a:lnSpc>
                  <a:spcPts val="2100"/>
                </a:lnSpc>
              </a:pPr>
            </a:p>
          </p:txBody>
        </p:sp>
      </p:grpSp>
      <p:grpSp>
        <p:nvGrpSpPr>
          <p:cNvPr name="Group 10" id="10"/>
          <p:cNvGrpSpPr/>
          <p:nvPr/>
        </p:nvGrpSpPr>
        <p:grpSpPr>
          <a:xfrm rot="0">
            <a:off x="715785" y="1093337"/>
            <a:ext cx="8428215" cy="8716904"/>
            <a:chOff x="0" y="0"/>
            <a:chExt cx="11237620" cy="11622539"/>
          </a:xfrm>
        </p:grpSpPr>
        <p:sp>
          <p:nvSpPr>
            <p:cNvPr name="TextBox 11" id="11"/>
            <p:cNvSpPr txBox="true"/>
            <p:nvPr/>
          </p:nvSpPr>
          <p:spPr>
            <a:xfrm rot="0">
              <a:off x="0" y="-9525"/>
              <a:ext cx="11237620" cy="1431925"/>
            </a:xfrm>
            <a:prstGeom prst="rect">
              <a:avLst/>
            </a:prstGeom>
          </p:spPr>
          <p:txBody>
            <a:bodyPr anchor="t" rtlCol="false" tIns="0" lIns="0" bIns="0" rIns="0">
              <a:spAutoFit/>
            </a:bodyPr>
            <a:lstStyle/>
            <a:p>
              <a:pPr algn="l">
                <a:lnSpc>
                  <a:spcPts val="8400"/>
                </a:lnSpc>
              </a:pPr>
              <a:r>
                <a:rPr lang="en-US" sz="7000">
                  <a:solidFill>
                    <a:srgbClr val="000000"/>
                  </a:solidFill>
                  <a:latin typeface="The Youngest Serif"/>
                </a:rPr>
                <a:t>Dyslexia Definition</a:t>
              </a:r>
            </a:p>
          </p:txBody>
        </p:sp>
        <p:sp>
          <p:nvSpPr>
            <p:cNvPr name="TextBox 12" id="12"/>
            <p:cNvSpPr txBox="true"/>
            <p:nvPr/>
          </p:nvSpPr>
          <p:spPr>
            <a:xfrm rot="0">
              <a:off x="0" y="1914659"/>
              <a:ext cx="11237620" cy="9707880"/>
            </a:xfrm>
            <a:prstGeom prst="rect">
              <a:avLst/>
            </a:prstGeom>
          </p:spPr>
          <p:txBody>
            <a:bodyPr anchor="t" rtlCol="false" tIns="0" lIns="0" bIns="0" rIns="0">
              <a:spAutoFit/>
            </a:bodyPr>
            <a:lstStyle/>
            <a:p>
              <a:pPr algn="l">
                <a:lnSpc>
                  <a:spcPts val="3600"/>
                </a:lnSpc>
              </a:pPr>
              <a:r>
                <a:rPr lang="en-US" sz="2400">
                  <a:solidFill>
                    <a:srgbClr val="000000"/>
                  </a:solidFill>
                  <a:latin typeface="Source Sans Pro Medium"/>
                </a:rPr>
                <a:t>The International Dyslexia Association Definition of Dyslexia</a:t>
              </a:r>
            </a:p>
            <a:p>
              <a:pPr algn="l">
                <a:lnSpc>
                  <a:spcPts val="3600"/>
                </a:lnSpc>
              </a:pPr>
              <a:r>
                <a:rPr lang="en-US" sz="2400">
                  <a:solidFill>
                    <a:srgbClr val="000000"/>
                  </a:solidFill>
                  <a:latin typeface="Source Sans Pro Medium"/>
                </a:rPr>
                <a:t>Most current definition:</a:t>
              </a:r>
              <a:r>
                <a:rPr lang="en-US" sz="2400">
                  <a:solidFill>
                    <a:srgbClr val="000000"/>
                  </a:solidFill>
                  <a:latin typeface="Source Sans Pro"/>
                </a:rPr>
                <a:t> Dyslexia is a specific learning disability that is neurological in origin. It is characterized by difficulties with accurate/or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growth of vocabulary and background knowledge.</a:t>
              </a:r>
            </a:p>
            <a:p>
              <a:pPr algn="l" marL="518160" indent="-259080" lvl="1">
                <a:lnSpc>
                  <a:spcPts val="3600"/>
                </a:lnSpc>
                <a:buFont typeface="Arial"/>
                <a:buChar char="•"/>
              </a:pPr>
              <a:r>
                <a:rPr lang="en-US" sz="2400">
                  <a:solidFill>
                    <a:srgbClr val="000000"/>
                  </a:solidFill>
                  <a:latin typeface="Source Sans Pro"/>
                </a:rPr>
                <a:t>Adopted by the IDA Board, November 12, 2002.</a:t>
              </a:r>
            </a:p>
            <a:p>
              <a:pPr algn="l" marL="518160" indent="-259080" lvl="1">
                <a:lnSpc>
                  <a:spcPts val="3600"/>
                </a:lnSpc>
                <a:buFont typeface="Arial"/>
                <a:buChar char="•"/>
              </a:pPr>
              <a:r>
                <a:rPr lang="en-US" sz="2400">
                  <a:solidFill>
                    <a:srgbClr val="000000"/>
                  </a:solidFill>
                  <a:latin typeface="Source Sans Pro"/>
                </a:rPr>
                <a:t>This definition is also used by the National Institutes of Child Health and Human Development (NICHD), 2002.</a:t>
              </a:r>
            </a:p>
            <a:p>
              <a:pPr algn="l">
                <a:lnSpc>
                  <a:spcPts val="3600"/>
                </a:lnSpc>
              </a:pPr>
            </a:p>
            <a:p>
              <a:pPr algn="l">
                <a:lnSpc>
                  <a:spcPts val="3600"/>
                </a:lnSpc>
              </a:pPr>
            </a:p>
          </p:txBody>
        </p:sp>
      </p:grpSp>
      <p:sp>
        <p:nvSpPr>
          <p:cNvPr name="TextBox 13" id="13"/>
          <p:cNvSpPr txBox="true"/>
          <p:nvPr/>
        </p:nvSpPr>
        <p:spPr>
          <a:xfrm rot="0">
            <a:off x="1388990" y="9492480"/>
            <a:ext cx="2825711" cy="300990"/>
          </a:xfrm>
          <a:prstGeom prst="rect">
            <a:avLst/>
          </a:prstGeom>
        </p:spPr>
        <p:txBody>
          <a:bodyPr anchor="t" rtlCol="false" tIns="0" lIns="0" bIns="0" rIns="0">
            <a:spAutoFit/>
          </a:bodyPr>
          <a:lstStyle/>
          <a:p>
            <a:pPr algn="l" marL="0" indent="0" lvl="0">
              <a:lnSpc>
                <a:spcPts val="2340"/>
              </a:lnSpc>
              <a:spcBef>
                <a:spcPct val="0"/>
              </a:spcBef>
            </a:pPr>
            <a:r>
              <a:rPr lang="en-US" sz="1800" u="sng">
                <a:solidFill>
                  <a:srgbClr val="000000"/>
                </a:solidFill>
                <a:latin typeface="Source Sans Pro"/>
                <a:hlinkClick r:id="rId3" action="ppaction://hlinksldjump"/>
              </a:rPr>
              <a:t>Back to Agenda</a:t>
            </a:r>
          </a:p>
        </p:txBody>
      </p:sp>
      <p:sp>
        <p:nvSpPr>
          <p:cNvPr name="TextBox 14" id="14"/>
          <p:cNvSpPr txBox="true"/>
          <p:nvPr/>
        </p:nvSpPr>
        <p:spPr>
          <a:xfrm rot="0">
            <a:off x="16478892" y="9604539"/>
            <a:ext cx="780408" cy="339726"/>
          </a:xfrm>
          <a:prstGeom prst="rect">
            <a:avLst/>
          </a:prstGeom>
        </p:spPr>
        <p:txBody>
          <a:bodyPr anchor="t" rtlCol="false" tIns="0" lIns="0" bIns="0" rIns="0">
            <a:spAutoFit/>
          </a:bodyPr>
          <a:lstStyle/>
          <a:p>
            <a:pPr algn="r" marL="0" indent="0" lvl="0">
              <a:lnSpc>
                <a:spcPts val="2799"/>
              </a:lnSpc>
              <a:spcBef>
                <a:spcPct val="0"/>
              </a:spcBef>
            </a:pPr>
            <a:r>
              <a:rPr lang="en-US" sz="1999">
                <a:solidFill>
                  <a:srgbClr val="000000"/>
                </a:solidFill>
                <a:latin typeface="Source Sans Pro"/>
              </a:rPr>
              <a:t>03</a:t>
            </a:r>
          </a:p>
        </p:txBody>
      </p:sp>
      <p:sp>
        <p:nvSpPr>
          <p:cNvPr name="TextBox 15" id="15"/>
          <p:cNvSpPr txBox="true"/>
          <p:nvPr/>
        </p:nvSpPr>
        <p:spPr>
          <a:xfrm rot="0">
            <a:off x="2400233" y="802054"/>
            <a:ext cx="3114494" cy="224155"/>
          </a:xfrm>
          <a:prstGeom prst="rect">
            <a:avLst/>
          </a:prstGeom>
        </p:spPr>
        <p:txBody>
          <a:bodyPr anchor="t" rtlCol="false" tIns="0" lIns="0" bIns="0" rIns="0">
            <a:spAutoFit/>
          </a:bodyPr>
          <a:lstStyle/>
          <a:p>
            <a:pPr algn="l" marL="0" indent="0" lvl="0">
              <a:lnSpc>
                <a:spcPts val="1819"/>
              </a:lnSpc>
              <a:spcBef>
                <a:spcPct val="0"/>
              </a:spcBef>
            </a:pPr>
            <a:r>
              <a:rPr lang="en-US" sz="1299" spc="63">
                <a:solidFill>
                  <a:srgbClr val="000000"/>
                </a:solidFill>
                <a:latin typeface="Source Sans Pro"/>
              </a:rPr>
              <a:t>DYSLEXIA PARENT PRESENTATION</a:t>
            </a:r>
          </a:p>
        </p:txBody>
      </p:sp>
      <p:grpSp>
        <p:nvGrpSpPr>
          <p:cNvPr name="Group 16" id="16"/>
          <p:cNvGrpSpPr/>
          <p:nvPr/>
        </p:nvGrpSpPr>
        <p:grpSpPr>
          <a:xfrm rot="0">
            <a:off x="647565" y="-127544"/>
            <a:ext cx="3567136" cy="1153754"/>
            <a:chOff x="0" y="0"/>
            <a:chExt cx="4756182" cy="1538338"/>
          </a:xfrm>
        </p:grpSpPr>
        <p:sp>
          <p:nvSpPr>
            <p:cNvPr name="TextBox 17" id="17"/>
            <p:cNvSpPr txBox="true"/>
            <p:nvPr/>
          </p:nvSpPr>
          <p:spPr>
            <a:xfrm rot="0">
              <a:off x="1810715" y="452948"/>
              <a:ext cx="2945467" cy="661017"/>
            </a:xfrm>
            <a:prstGeom prst="rect">
              <a:avLst/>
            </a:prstGeom>
          </p:spPr>
          <p:txBody>
            <a:bodyPr anchor="t" rtlCol="false" tIns="0" lIns="0" bIns="0" rIns="0">
              <a:spAutoFit/>
            </a:bodyPr>
            <a:lstStyle/>
            <a:p>
              <a:pPr algn="l">
                <a:lnSpc>
                  <a:spcPts val="1994"/>
                </a:lnSpc>
              </a:pPr>
              <a:r>
                <a:rPr lang="en-US" sz="1813" spc="-90">
                  <a:solidFill>
                    <a:srgbClr val="000000"/>
                  </a:solidFill>
                  <a:latin typeface="Lexend Mega"/>
                </a:rPr>
                <a:t>Karnes City ISD</a:t>
              </a:r>
            </a:p>
          </p:txBody>
        </p:sp>
        <p:sp>
          <p:nvSpPr>
            <p:cNvPr name="Freeform 18" id="18"/>
            <p:cNvSpPr/>
            <p:nvPr/>
          </p:nvSpPr>
          <p:spPr>
            <a:xfrm flipH="false" flipV="false" rot="0">
              <a:off x="0" y="0"/>
              <a:ext cx="1538338" cy="1538338"/>
            </a:xfrm>
            <a:custGeom>
              <a:avLst/>
              <a:gdLst/>
              <a:ahLst/>
              <a:cxnLst/>
              <a:rect r="r" b="b" t="t" l="l"/>
              <a:pathLst>
                <a:path h="1538338" w="1538338">
                  <a:moveTo>
                    <a:pt x="0" y="0"/>
                  </a:moveTo>
                  <a:lnTo>
                    <a:pt x="1538338" y="0"/>
                  </a:lnTo>
                  <a:lnTo>
                    <a:pt x="1538338" y="1538338"/>
                  </a:lnTo>
                  <a:lnTo>
                    <a:pt x="0" y="1538338"/>
                  </a:lnTo>
                  <a:lnTo>
                    <a:pt x="0" y="0"/>
                  </a:lnTo>
                  <a:close/>
                </a:path>
              </a:pathLst>
            </a:custGeom>
            <a:blipFill>
              <a:blip r:embed="rId4"/>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8990" y="2754160"/>
            <a:ext cx="4503455" cy="2752600"/>
            <a:chOff x="0" y="0"/>
            <a:chExt cx="6004607" cy="3670134"/>
          </a:xfrm>
        </p:grpSpPr>
        <p:pic>
          <p:nvPicPr>
            <p:cNvPr name="Picture 3" id="3"/>
            <p:cNvPicPr>
              <a:picLocks noChangeAspect="true"/>
            </p:cNvPicPr>
            <p:nvPr/>
          </p:nvPicPr>
          <p:blipFill>
            <a:blip r:embed="rId2"/>
            <a:srcRect l="0" t="19439" r="0" b="19439"/>
            <a:stretch>
              <a:fillRect/>
            </a:stretch>
          </p:blipFill>
          <p:spPr>
            <a:xfrm flipH="false" flipV="false">
              <a:off x="0" y="0"/>
              <a:ext cx="6004607" cy="3670134"/>
            </a:xfrm>
            <a:prstGeom prst="rect">
              <a:avLst/>
            </a:prstGeom>
          </p:spPr>
        </p:pic>
      </p:grpSp>
      <p:grpSp>
        <p:nvGrpSpPr>
          <p:cNvPr name="Group 4" id="4"/>
          <p:cNvGrpSpPr/>
          <p:nvPr/>
        </p:nvGrpSpPr>
        <p:grpSpPr>
          <a:xfrm rot="0">
            <a:off x="6988180" y="2754160"/>
            <a:ext cx="4503455" cy="2752600"/>
            <a:chOff x="0" y="0"/>
            <a:chExt cx="6004607" cy="3670134"/>
          </a:xfrm>
        </p:grpSpPr>
        <p:pic>
          <p:nvPicPr>
            <p:cNvPr name="Picture 5" id="5"/>
            <p:cNvPicPr>
              <a:picLocks noChangeAspect="true"/>
            </p:cNvPicPr>
            <p:nvPr/>
          </p:nvPicPr>
          <p:blipFill>
            <a:blip r:embed="rId3"/>
            <a:srcRect l="0" t="19439" r="0" b="19439"/>
            <a:stretch>
              <a:fillRect/>
            </a:stretch>
          </p:blipFill>
          <p:spPr>
            <a:xfrm flipH="false" flipV="false">
              <a:off x="0" y="0"/>
              <a:ext cx="6004607" cy="3670134"/>
            </a:xfrm>
            <a:prstGeom prst="rect">
              <a:avLst/>
            </a:prstGeom>
          </p:spPr>
        </p:pic>
      </p:grpSp>
      <p:grpSp>
        <p:nvGrpSpPr>
          <p:cNvPr name="Group 6" id="6"/>
          <p:cNvGrpSpPr/>
          <p:nvPr/>
        </p:nvGrpSpPr>
        <p:grpSpPr>
          <a:xfrm rot="0">
            <a:off x="12541847" y="2754160"/>
            <a:ext cx="4503455" cy="2752600"/>
            <a:chOff x="0" y="0"/>
            <a:chExt cx="6004607" cy="3670134"/>
          </a:xfrm>
        </p:grpSpPr>
        <p:pic>
          <p:nvPicPr>
            <p:cNvPr name="Picture 7" id="7"/>
            <p:cNvPicPr>
              <a:picLocks noChangeAspect="true"/>
            </p:cNvPicPr>
            <p:nvPr/>
          </p:nvPicPr>
          <p:blipFill>
            <a:blip r:embed="rId4"/>
            <a:srcRect l="0" t="4129" r="0" b="4129"/>
            <a:stretch>
              <a:fillRect/>
            </a:stretch>
          </p:blipFill>
          <p:spPr>
            <a:xfrm flipH="false" flipV="false">
              <a:off x="0" y="0"/>
              <a:ext cx="6004607" cy="3670134"/>
            </a:xfrm>
            <a:prstGeom prst="rect">
              <a:avLst/>
            </a:prstGeom>
          </p:spPr>
        </p:pic>
      </p:grpSp>
      <p:grpSp>
        <p:nvGrpSpPr>
          <p:cNvPr name="Group 8" id="8"/>
          <p:cNvGrpSpPr/>
          <p:nvPr/>
        </p:nvGrpSpPr>
        <p:grpSpPr>
          <a:xfrm rot="0">
            <a:off x="0" y="0"/>
            <a:ext cx="554528" cy="10287000"/>
            <a:chOff x="0" y="0"/>
            <a:chExt cx="146049" cy="2709333"/>
          </a:xfrm>
        </p:grpSpPr>
        <p:sp>
          <p:nvSpPr>
            <p:cNvPr name="Freeform 9" id="9"/>
            <p:cNvSpPr/>
            <p:nvPr/>
          </p:nvSpPr>
          <p:spPr>
            <a:xfrm flipH="false" flipV="false" rot="0">
              <a:off x="0" y="0"/>
              <a:ext cx="146049" cy="2709333"/>
            </a:xfrm>
            <a:custGeom>
              <a:avLst/>
              <a:gdLst/>
              <a:ahLst/>
              <a:cxnLst/>
              <a:rect r="r" b="b" t="t" l="l"/>
              <a:pathLst>
                <a:path h="2709333" w="146049">
                  <a:moveTo>
                    <a:pt x="0" y="0"/>
                  </a:moveTo>
                  <a:lnTo>
                    <a:pt x="146049" y="0"/>
                  </a:lnTo>
                  <a:lnTo>
                    <a:pt x="146049" y="2709333"/>
                  </a:lnTo>
                  <a:lnTo>
                    <a:pt x="0" y="2709333"/>
                  </a:lnTo>
                  <a:close/>
                </a:path>
              </a:pathLst>
            </a:custGeom>
            <a:solidFill>
              <a:srgbClr val="FF6600"/>
            </a:solidFill>
          </p:spPr>
        </p:sp>
        <p:sp>
          <p:nvSpPr>
            <p:cNvPr name="TextBox 10" id="10"/>
            <p:cNvSpPr txBox="true"/>
            <p:nvPr/>
          </p:nvSpPr>
          <p:spPr>
            <a:xfrm>
              <a:off x="0" y="-28575"/>
              <a:ext cx="146049" cy="2737908"/>
            </a:xfrm>
            <a:prstGeom prst="rect">
              <a:avLst/>
            </a:prstGeom>
          </p:spPr>
          <p:txBody>
            <a:bodyPr anchor="ctr" rtlCol="false" tIns="50800" lIns="50800" bIns="50800" rIns="50800"/>
            <a:lstStyle/>
            <a:p>
              <a:pPr algn="ctr">
                <a:lnSpc>
                  <a:spcPts val="2100"/>
                </a:lnSpc>
              </a:pPr>
            </a:p>
          </p:txBody>
        </p:sp>
      </p:grpSp>
      <p:grpSp>
        <p:nvGrpSpPr>
          <p:cNvPr name="Group 11" id="11"/>
          <p:cNvGrpSpPr/>
          <p:nvPr/>
        </p:nvGrpSpPr>
        <p:grpSpPr>
          <a:xfrm rot="0">
            <a:off x="5892445" y="2754160"/>
            <a:ext cx="257535" cy="2752600"/>
            <a:chOff x="0" y="0"/>
            <a:chExt cx="67828" cy="724965"/>
          </a:xfrm>
        </p:grpSpPr>
        <p:sp>
          <p:nvSpPr>
            <p:cNvPr name="Freeform 12" id="12"/>
            <p:cNvSpPr/>
            <p:nvPr/>
          </p:nvSpPr>
          <p:spPr>
            <a:xfrm flipH="false" flipV="false" rot="0">
              <a:off x="0" y="0"/>
              <a:ext cx="67828" cy="724965"/>
            </a:xfrm>
            <a:custGeom>
              <a:avLst/>
              <a:gdLst/>
              <a:ahLst/>
              <a:cxnLst/>
              <a:rect r="r" b="b" t="t" l="l"/>
              <a:pathLst>
                <a:path h="724965" w="67828">
                  <a:moveTo>
                    <a:pt x="0" y="0"/>
                  </a:moveTo>
                  <a:lnTo>
                    <a:pt x="67828" y="0"/>
                  </a:lnTo>
                  <a:lnTo>
                    <a:pt x="67828" y="724965"/>
                  </a:lnTo>
                  <a:lnTo>
                    <a:pt x="0" y="724965"/>
                  </a:lnTo>
                  <a:close/>
                </a:path>
              </a:pathLst>
            </a:custGeom>
            <a:solidFill>
              <a:srgbClr val="FF6600"/>
            </a:solidFill>
          </p:spPr>
        </p:sp>
        <p:sp>
          <p:nvSpPr>
            <p:cNvPr name="TextBox 13" id="13"/>
            <p:cNvSpPr txBox="true"/>
            <p:nvPr/>
          </p:nvSpPr>
          <p:spPr>
            <a:xfrm>
              <a:off x="0" y="-28575"/>
              <a:ext cx="67828" cy="753540"/>
            </a:xfrm>
            <a:prstGeom prst="rect">
              <a:avLst/>
            </a:prstGeom>
          </p:spPr>
          <p:txBody>
            <a:bodyPr anchor="ctr" rtlCol="false" tIns="50800" lIns="50800" bIns="50800" rIns="50800"/>
            <a:lstStyle/>
            <a:p>
              <a:pPr algn="ctr">
                <a:lnSpc>
                  <a:spcPts val="2100"/>
                </a:lnSpc>
              </a:pPr>
            </a:p>
          </p:txBody>
        </p:sp>
      </p:grpSp>
      <p:grpSp>
        <p:nvGrpSpPr>
          <p:cNvPr name="Group 14" id="14"/>
          <p:cNvGrpSpPr/>
          <p:nvPr/>
        </p:nvGrpSpPr>
        <p:grpSpPr>
          <a:xfrm rot="0">
            <a:off x="11491636" y="2754160"/>
            <a:ext cx="257535" cy="2752600"/>
            <a:chOff x="0" y="0"/>
            <a:chExt cx="67828" cy="724965"/>
          </a:xfrm>
        </p:grpSpPr>
        <p:sp>
          <p:nvSpPr>
            <p:cNvPr name="Freeform 15" id="15"/>
            <p:cNvSpPr/>
            <p:nvPr/>
          </p:nvSpPr>
          <p:spPr>
            <a:xfrm flipH="false" flipV="false" rot="0">
              <a:off x="0" y="0"/>
              <a:ext cx="67828" cy="724965"/>
            </a:xfrm>
            <a:custGeom>
              <a:avLst/>
              <a:gdLst/>
              <a:ahLst/>
              <a:cxnLst/>
              <a:rect r="r" b="b" t="t" l="l"/>
              <a:pathLst>
                <a:path h="724965" w="67828">
                  <a:moveTo>
                    <a:pt x="0" y="0"/>
                  </a:moveTo>
                  <a:lnTo>
                    <a:pt x="67828" y="0"/>
                  </a:lnTo>
                  <a:lnTo>
                    <a:pt x="67828" y="724965"/>
                  </a:lnTo>
                  <a:lnTo>
                    <a:pt x="0" y="724965"/>
                  </a:lnTo>
                  <a:close/>
                </a:path>
              </a:pathLst>
            </a:custGeom>
            <a:solidFill>
              <a:srgbClr val="FF6600"/>
            </a:solidFill>
          </p:spPr>
        </p:sp>
        <p:sp>
          <p:nvSpPr>
            <p:cNvPr name="TextBox 16" id="16"/>
            <p:cNvSpPr txBox="true"/>
            <p:nvPr/>
          </p:nvSpPr>
          <p:spPr>
            <a:xfrm>
              <a:off x="0" y="-28575"/>
              <a:ext cx="67828" cy="753540"/>
            </a:xfrm>
            <a:prstGeom prst="rect">
              <a:avLst/>
            </a:prstGeom>
          </p:spPr>
          <p:txBody>
            <a:bodyPr anchor="ctr" rtlCol="false" tIns="50800" lIns="50800" bIns="50800" rIns="50800"/>
            <a:lstStyle/>
            <a:p>
              <a:pPr algn="ctr">
                <a:lnSpc>
                  <a:spcPts val="2100"/>
                </a:lnSpc>
              </a:pPr>
            </a:p>
          </p:txBody>
        </p:sp>
      </p:grpSp>
      <p:grpSp>
        <p:nvGrpSpPr>
          <p:cNvPr name="Group 17" id="17"/>
          <p:cNvGrpSpPr/>
          <p:nvPr/>
        </p:nvGrpSpPr>
        <p:grpSpPr>
          <a:xfrm rot="0">
            <a:off x="17045303" y="2754160"/>
            <a:ext cx="257535" cy="2752600"/>
            <a:chOff x="0" y="0"/>
            <a:chExt cx="67828" cy="724965"/>
          </a:xfrm>
        </p:grpSpPr>
        <p:sp>
          <p:nvSpPr>
            <p:cNvPr name="Freeform 18" id="18"/>
            <p:cNvSpPr/>
            <p:nvPr/>
          </p:nvSpPr>
          <p:spPr>
            <a:xfrm flipH="false" flipV="false" rot="0">
              <a:off x="0" y="0"/>
              <a:ext cx="67828" cy="724965"/>
            </a:xfrm>
            <a:custGeom>
              <a:avLst/>
              <a:gdLst/>
              <a:ahLst/>
              <a:cxnLst/>
              <a:rect r="r" b="b" t="t" l="l"/>
              <a:pathLst>
                <a:path h="724965" w="67828">
                  <a:moveTo>
                    <a:pt x="0" y="0"/>
                  </a:moveTo>
                  <a:lnTo>
                    <a:pt x="67828" y="0"/>
                  </a:lnTo>
                  <a:lnTo>
                    <a:pt x="67828" y="724965"/>
                  </a:lnTo>
                  <a:lnTo>
                    <a:pt x="0" y="724965"/>
                  </a:lnTo>
                  <a:close/>
                </a:path>
              </a:pathLst>
            </a:custGeom>
            <a:solidFill>
              <a:srgbClr val="FF6600"/>
            </a:solidFill>
          </p:spPr>
        </p:sp>
        <p:sp>
          <p:nvSpPr>
            <p:cNvPr name="TextBox 19" id="19"/>
            <p:cNvSpPr txBox="true"/>
            <p:nvPr/>
          </p:nvSpPr>
          <p:spPr>
            <a:xfrm>
              <a:off x="0" y="-28575"/>
              <a:ext cx="67828" cy="753540"/>
            </a:xfrm>
            <a:prstGeom prst="rect">
              <a:avLst/>
            </a:prstGeom>
          </p:spPr>
          <p:txBody>
            <a:bodyPr anchor="ctr" rtlCol="false" tIns="50800" lIns="50800" bIns="50800" rIns="50800"/>
            <a:lstStyle/>
            <a:p>
              <a:pPr algn="ctr">
                <a:lnSpc>
                  <a:spcPts val="2100"/>
                </a:lnSpc>
              </a:pPr>
            </a:p>
          </p:txBody>
        </p:sp>
      </p:grpSp>
      <p:grpSp>
        <p:nvGrpSpPr>
          <p:cNvPr name="Group 20" id="20"/>
          <p:cNvGrpSpPr/>
          <p:nvPr/>
        </p:nvGrpSpPr>
        <p:grpSpPr>
          <a:xfrm rot="0">
            <a:off x="1423257" y="5640110"/>
            <a:ext cx="4469189" cy="3643896"/>
            <a:chOff x="0" y="0"/>
            <a:chExt cx="5958918" cy="4858528"/>
          </a:xfrm>
        </p:grpSpPr>
        <p:sp>
          <p:nvSpPr>
            <p:cNvPr name="TextBox 21" id="21"/>
            <p:cNvSpPr txBox="true"/>
            <p:nvPr/>
          </p:nvSpPr>
          <p:spPr>
            <a:xfrm rot="0">
              <a:off x="0" y="-66675"/>
              <a:ext cx="5958918" cy="1599142"/>
            </a:xfrm>
            <a:prstGeom prst="rect">
              <a:avLst/>
            </a:prstGeom>
          </p:spPr>
          <p:txBody>
            <a:bodyPr anchor="t" rtlCol="false" tIns="0" lIns="0" bIns="0" rIns="0">
              <a:spAutoFit/>
            </a:bodyPr>
            <a:lstStyle/>
            <a:p>
              <a:pPr algn="l">
                <a:lnSpc>
                  <a:spcPts val="4899"/>
                </a:lnSpc>
              </a:pPr>
              <a:r>
                <a:rPr lang="en-US" sz="3499">
                  <a:solidFill>
                    <a:srgbClr val="000000"/>
                  </a:solidFill>
                  <a:latin typeface="The Youngest Serif"/>
                </a:rPr>
                <a:t>…that is neurological in origin</a:t>
              </a:r>
            </a:p>
          </p:txBody>
        </p:sp>
        <p:sp>
          <p:nvSpPr>
            <p:cNvPr name="TextBox 22" id="22"/>
            <p:cNvSpPr txBox="true"/>
            <p:nvPr/>
          </p:nvSpPr>
          <p:spPr>
            <a:xfrm rot="0">
              <a:off x="0" y="1698133"/>
              <a:ext cx="5958918" cy="3160395"/>
            </a:xfrm>
            <a:prstGeom prst="rect">
              <a:avLst/>
            </a:prstGeom>
          </p:spPr>
          <p:txBody>
            <a:bodyPr anchor="t" rtlCol="false" tIns="0" lIns="0" bIns="0" rIns="0">
              <a:spAutoFit/>
            </a:bodyPr>
            <a:lstStyle/>
            <a:p>
              <a:pPr algn="l" marL="0" indent="0" lvl="0">
                <a:lnSpc>
                  <a:spcPts val="3150"/>
                </a:lnSpc>
              </a:pPr>
              <a:r>
                <a:rPr lang="en-US" sz="2100">
                  <a:solidFill>
                    <a:srgbClr val="000000"/>
                  </a:solidFill>
                  <a:latin typeface="Source Sans Pro"/>
                </a:rPr>
                <a:t>– dyslexia results from differences in how the brain processes information. Specifically, functional brain imaging has demonstrated a failure of the left hemisphere posterior brain systems to function properly during reading.</a:t>
              </a:r>
            </a:p>
          </p:txBody>
        </p:sp>
      </p:grpSp>
      <p:sp>
        <p:nvSpPr>
          <p:cNvPr name="TextBox 23" id="23"/>
          <p:cNvSpPr txBox="true"/>
          <p:nvPr/>
        </p:nvSpPr>
        <p:spPr>
          <a:xfrm rot="0">
            <a:off x="7005313" y="5459135"/>
            <a:ext cx="4743857" cy="4710802"/>
          </a:xfrm>
          <a:prstGeom prst="rect">
            <a:avLst/>
          </a:prstGeom>
        </p:spPr>
        <p:txBody>
          <a:bodyPr anchor="t" rtlCol="false" tIns="0" lIns="0" bIns="0" rIns="0">
            <a:spAutoFit/>
          </a:bodyPr>
          <a:lstStyle/>
          <a:p>
            <a:pPr algn="l">
              <a:lnSpc>
                <a:spcPts val="2759"/>
              </a:lnSpc>
            </a:pPr>
            <a:r>
              <a:rPr lang="en-US" sz="1970">
                <a:solidFill>
                  <a:srgbClr val="000000"/>
                </a:solidFill>
                <a:latin typeface="The Youngest Serif"/>
              </a:rPr>
              <a:t>Dyslexia is characterized by difficulties with accurate and/or fluent word recognition and by poor spelling and decoding abilities</a:t>
            </a:r>
          </a:p>
          <a:p>
            <a:pPr algn="l">
              <a:lnSpc>
                <a:spcPts val="2940"/>
              </a:lnSpc>
            </a:pPr>
            <a:r>
              <a:rPr lang="en-US" sz="2100">
                <a:solidFill>
                  <a:srgbClr val="000000"/>
                </a:solidFill>
                <a:latin typeface="Source Sans Pro"/>
              </a:rPr>
              <a:t>-students with dyslexia will demonstrate difficulties identifying real words (word recognition) and pronouncing nonsense words (decoding); the student’s ability to read fluently is also a major characteristic as well as difficulty with spelling. This is in contrast to the popularly held belief that the major characteristic is the reversal of letters, words and numbers.</a:t>
            </a:r>
          </a:p>
        </p:txBody>
      </p:sp>
      <p:grpSp>
        <p:nvGrpSpPr>
          <p:cNvPr name="Group 24" id="24"/>
          <p:cNvGrpSpPr/>
          <p:nvPr/>
        </p:nvGrpSpPr>
        <p:grpSpPr>
          <a:xfrm rot="0">
            <a:off x="12098622" y="5506760"/>
            <a:ext cx="6538830" cy="5079323"/>
            <a:chOff x="0" y="0"/>
            <a:chExt cx="8718440" cy="6772430"/>
          </a:xfrm>
        </p:grpSpPr>
        <p:sp>
          <p:nvSpPr>
            <p:cNvPr name="TextBox 25" id="25"/>
            <p:cNvSpPr txBox="true"/>
            <p:nvPr/>
          </p:nvSpPr>
          <p:spPr>
            <a:xfrm rot="0">
              <a:off x="0" y="-66675"/>
              <a:ext cx="8718440" cy="773642"/>
            </a:xfrm>
            <a:prstGeom prst="rect">
              <a:avLst/>
            </a:prstGeom>
          </p:spPr>
          <p:txBody>
            <a:bodyPr anchor="t" rtlCol="false" tIns="0" lIns="0" bIns="0" rIns="0">
              <a:spAutoFit/>
            </a:bodyPr>
            <a:lstStyle/>
            <a:p>
              <a:pPr algn="l">
                <a:lnSpc>
                  <a:spcPts val="4899"/>
                </a:lnSpc>
              </a:pPr>
              <a:r>
                <a:rPr lang="en-US" sz="3499">
                  <a:solidFill>
                    <a:srgbClr val="000000"/>
                  </a:solidFill>
                  <a:latin typeface="The Youngest Serif"/>
                </a:rPr>
                <a:t>A few facts about Dyslexia....</a:t>
              </a:r>
            </a:p>
          </p:txBody>
        </p:sp>
        <p:sp>
          <p:nvSpPr>
            <p:cNvPr name="TextBox 26" id="26"/>
            <p:cNvSpPr txBox="true"/>
            <p:nvPr/>
          </p:nvSpPr>
          <p:spPr>
            <a:xfrm rot="0">
              <a:off x="0" y="945035"/>
              <a:ext cx="8718440" cy="5827395"/>
            </a:xfrm>
            <a:prstGeom prst="rect">
              <a:avLst/>
            </a:prstGeom>
          </p:spPr>
          <p:txBody>
            <a:bodyPr anchor="t" rtlCol="false" tIns="0" lIns="0" bIns="0" rIns="0">
              <a:spAutoFit/>
            </a:bodyPr>
            <a:lstStyle/>
            <a:p>
              <a:pPr algn="l" marL="453390" indent="-226695" lvl="1">
                <a:lnSpc>
                  <a:spcPts val="3150"/>
                </a:lnSpc>
                <a:buFont typeface="Arial"/>
                <a:buChar char="•"/>
              </a:pPr>
              <a:r>
                <a:rPr lang="en-US" sz="2100">
                  <a:solidFill>
                    <a:srgbClr val="000000"/>
                  </a:solidFill>
                  <a:latin typeface="Source Sans Pro"/>
                </a:rPr>
                <a:t>The word dyslexia comes from the Greek language and means poor language.</a:t>
              </a:r>
            </a:p>
            <a:p>
              <a:pPr algn="l" marL="453390" indent="-226695" lvl="1">
                <a:lnSpc>
                  <a:spcPts val="3150"/>
                </a:lnSpc>
                <a:buFont typeface="Arial"/>
                <a:buChar char="•"/>
              </a:pPr>
              <a:r>
                <a:rPr lang="en-US" sz="2100">
                  <a:solidFill>
                    <a:srgbClr val="000000"/>
                  </a:solidFill>
                  <a:latin typeface="Source Sans Pro"/>
                </a:rPr>
                <a:t>Dyslexia is a life-long status, however, its impact can change at different stages in a person’s life.</a:t>
              </a:r>
            </a:p>
            <a:p>
              <a:pPr algn="l" marL="453390" indent="-226695" lvl="1">
                <a:lnSpc>
                  <a:spcPts val="3150"/>
                </a:lnSpc>
                <a:buFont typeface="Arial"/>
                <a:buChar char="•"/>
              </a:pPr>
              <a:r>
                <a:rPr lang="en-US" sz="2100">
                  <a:solidFill>
                    <a:srgbClr val="000000"/>
                  </a:solidFill>
                  <a:latin typeface="Source Sans Pro"/>
                </a:rPr>
                <a:t>Dyslexia is not due to either lack of intelligence or a desire to learn; with appropriate teaching methods dyslexics can learn successfully.</a:t>
              </a:r>
            </a:p>
            <a:p>
              <a:pPr algn="l" marL="453390" indent="-226695" lvl="1">
                <a:lnSpc>
                  <a:spcPts val="3150"/>
                </a:lnSpc>
                <a:buFont typeface="Arial"/>
                <a:buChar char="•"/>
              </a:pPr>
              <a:r>
                <a:rPr lang="en-US" sz="2100">
                  <a:solidFill>
                    <a:srgbClr val="000000"/>
                  </a:solidFill>
                  <a:latin typeface="Source Sans Pro"/>
                </a:rPr>
                <a:t>Early identification and treatment is the key to helping dyslexics achieve in school and in life.</a:t>
              </a:r>
            </a:p>
            <a:p>
              <a:pPr algn="l">
                <a:lnSpc>
                  <a:spcPts val="3150"/>
                </a:lnSpc>
              </a:pPr>
              <a:r>
                <a:rPr lang="en-US" sz="2100">
                  <a:solidFill>
                    <a:srgbClr val="000000"/>
                  </a:solidFill>
                  <a:latin typeface="Source Sans Pro"/>
                </a:rPr>
                <a:t>(Source: The International Dyslexia Association)</a:t>
              </a:r>
            </a:p>
            <a:p>
              <a:pPr algn="l" marL="0" indent="0" lvl="0">
                <a:lnSpc>
                  <a:spcPts val="3150"/>
                </a:lnSpc>
              </a:pPr>
            </a:p>
          </p:txBody>
        </p:sp>
      </p:grpSp>
      <p:sp>
        <p:nvSpPr>
          <p:cNvPr name="TextBox 27" id="27"/>
          <p:cNvSpPr txBox="true"/>
          <p:nvPr/>
        </p:nvSpPr>
        <p:spPr>
          <a:xfrm rot="0">
            <a:off x="1397789" y="1158851"/>
            <a:ext cx="12267658" cy="2571750"/>
          </a:xfrm>
          <a:prstGeom prst="rect">
            <a:avLst/>
          </a:prstGeom>
        </p:spPr>
        <p:txBody>
          <a:bodyPr anchor="t" rtlCol="false" tIns="0" lIns="0" bIns="0" rIns="0">
            <a:spAutoFit/>
          </a:bodyPr>
          <a:lstStyle/>
          <a:p>
            <a:pPr algn="l">
              <a:lnSpc>
                <a:spcPts val="10199"/>
              </a:lnSpc>
            </a:pPr>
            <a:r>
              <a:rPr lang="en-US" sz="8499">
                <a:solidFill>
                  <a:srgbClr val="000000"/>
                </a:solidFill>
                <a:latin typeface="The Youngest Serif"/>
              </a:rPr>
              <a:t>Definition Breakdown</a:t>
            </a:r>
          </a:p>
          <a:p>
            <a:pPr algn="l">
              <a:lnSpc>
                <a:spcPts val="10199"/>
              </a:lnSpc>
            </a:pPr>
          </a:p>
        </p:txBody>
      </p:sp>
      <p:sp>
        <p:nvSpPr>
          <p:cNvPr name="TextBox 28" id="28"/>
          <p:cNvSpPr txBox="true"/>
          <p:nvPr/>
        </p:nvSpPr>
        <p:spPr>
          <a:xfrm rot="0">
            <a:off x="1388990" y="9492480"/>
            <a:ext cx="2268861" cy="300990"/>
          </a:xfrm>
          <a:prstGeom prst="rect">
            <a:avLst/>
          </a:prstGeom>
        </p:spPr>
        <p:txBody>
          <a:bodyPr anchor="t" rtlCol="false" tIns="0" lIns="0" bIns="0" rIns="0">
            <a:spAutoFit/>
          </a:bodyPr>
          <a:lstStyle/>
          <a:p>
            <a:pPr algn="l" marL="0" indent="0" lvl="0">
              <a:lnSpc>
                <a:spcPts val="2340"/>
              </a:lnSpc>
              <a:spcBef>
                <a:spcPct val="0"/>
              </a:spcBef>
            </a:pPr>
            <a:r>
              <a:rPr lang="en-US" sz="1800" u="sng">
                <a:solidFill>
                  <a:srgbClr val="000000"/>
                </a:solidFill>
                <a:latin typeface="Source Sans Pro"/>
                <a:hlinkClick r:id="rId5" action="ppaction://hlinksldjump"/>
              </a:rPr>
              <a:t>Back to Agenda</a:t>
            </a:r>
          </a:p>
        </p:txBody>
      </p:sp>
      <p:sp>
        <p:nvSpPr>
          <p:cNvPr name="TextBox 29" id="29"/>
          <p:cNvSpPr txBox="true"/>
          <p:nvPr/>
        </p:nvSpPr>
        <p:spPr>
          <a:xfrm rot="0">
            <a:off x="16478892" y="9604539"/>
            <a:ext cx="780408" cy="339726"/>
          </a:xfrm>
          <a:prstGeom prst="rect">
            <a:avLst/>
          </a:prstGeom>
        </p:spPr>
        <p:txBody>
          <a:bodyPr anchor="t" rtlCol="false" tIns="0" lIns="0" bIns="0" rIns="0">
            <a:spAutoFit/>
          </a:bodyPr>
          <a:lstStyle/>
          <a:p>
            <a:pPr algn="r" marL="0" indent="0" lvl="0">
              <a:lnSpc>
                <a:spcPts val="2799"/>
              </a:lnSpc>
              <a:spcBef>
                <a:spcPct val="0"/>
              </a:spcBef>
            </a:pPr>
            <a:r>
              <a:rPr lang="en-US" sz="1999">
                <a:solidFill>
                  <a:srgbClr val="000000"/>
                </a:solidFill>
                <a:latin typeface="Source Sans Pro"/>
              </a:rPr>
              <a:t>04</a:t>
            </a:r>
          </a:p>
        </p:txBody>
      </p:sp>
      <p:sp>
        <p:nvSpPr>
          <p:cNvPr name="TextBox 30" id="30"/>
          <p:cNvSpPr txBox="true"/>
          <p:nvPr/>
        </p:nvSpPr>
        <p:spPr>
          <a:xfrm rot="0">
            <a:off x="1397789" y="802054"/>
            <a:ext cx="3114494" cy="224155"/>
          </a:xfrm>
          <a:prstGeom prst="rect">
            <a:avLst/>
          </a:prstGeom>
        </p:spPr>
        <p:txBody>
          <a:bodyPr anchor="t" rtlCol="false" tIns="0" lIns="0" bIns="0" rIns="0">
            <a:spAutoFit/>
          </a:bodyPr>
          <a:lstStyle/>
          <a:p>
            <a:pPr algn="l" marL="0" indent="0" lvl="0">
              <a:lnSpc>
                <a:spcPts val="1819"/>
              </a:lnSpc>
              <a:spcBef>
                <a:spcPct val="0"/>
              </a:spcBef>
            </a:pPr>
            <a:r>
              <a:rPr lang="en-US" sz="1299" spc="63">
                <a:solidFill>
                  <a:srgbClr val="000000"/>
                </a:solidFill>
                <a:latin typeface="Source Sans Pro"/>
              </a:rPr>
              <a:t>DYSLEXIA PARENT PRESENTATION</a:t>
            </a:r>
          </a:p>
        </p:txBody>
      </p:sp>
      <p:sp>
        <p:nvSpPr>
          <p:cNvPr name="TextBox 31" id="31"/>
          <p:cNvSpPr txBox="true"/>
          <p:nvPr/>
        </p:nvSpPr>
        <p:spPr>
          <a:xfrm rot="0">
            <a:off x="854351" y="2253273"/>
            <a:ext cx="13530038" cy="375285"/>
          </a:xfrm>
          <a:prstGeom prst="rect">
            <a:avLst/>
          </a:prstGeom>
        </p:spPr>
        <p:txBody>
          <a:bodyPr anchor="t" rtlCol="false" tIns="0" lIns="0" bIns="0" rIns="0">
            <a:spAutoFit/>
          </a:bodyPr>
          <a:lstStyle/>
          <a:p>
            <a:pPr algn="ctr">
              <a:lnSpc>
                <a:spcPts val="2939"/>
              </a:lnSpc>
            </a:pPr>
            <a:r>
              <a:rPr lang="en-US" sz="2099">
                <a:solidFill>
                  <a:srgbClr val="000000"/>
                </a:solidFill>
                <a:latin typeface="Ubuntu"/>
              </a:rPr>
              <a:t>Specific learning disability – research has indicated specific cognitive characteristics related to dyslexia.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388990" y="2614699"/>
          <a:ext cx="16072679" cy="7515225"/>
        </p:xfrm>
        <a:graphic>
          <a:graphicData uri="http://schemas.openxmlformats.org/drawingml/2006/table">
            <a:tbl>
              <a:tblPr/>
              <a:tblGrid>
                <a:gridCol w="5989740"/>
                <a:gridCol w="5393412"/>
                <a:gridCol w="4689527"/>
              </a:tblGrid>
              <a:tr h="2017446">
                <a:tc>
                  <a:txBody>
                    <a:bodyPr anchor="t" rtlCol="false"/>
                    <a:lstStyle/>
                    <a:p>
                      <a:pPr algn="ctr">
                        <a:lnSpc>
                          <a:spcPts val="3080"/>
                        </a:lnSpc>
                        <a:defRPr/>
                      </a:pPr>
                      <a:r>
                        <a:rPr lang="en-US" sz="2200">
                          <a:solidFill>
                            <a:srgbClr val="000000"/>
                          </a:solidFill>
                          <a:latin typeface="Source Sans Pro Bold"/>
                        </a:rPr>
                        <a:t>THE FOLLOWING ARE THE READING/SPELLING CHARACTERISTICS OF DYSLEXIA:</a:t>
                      </a:r>
                      <a:endParaRPr lang="en-US" sz="1100"/>
                    </a:p>
                    <a:p>
                      <a:pPr algn="ctr">
                        <a:lnSpc>
                          <a:spcPts val="3080"/>
                        </a:lnSpc>
                      </a:pPr>
                    </a:p>
                  </a:txBody>
                  <a:tcPr marL="190500" marR="190500" marT="190500" marB="190500" anchor="ctr">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6600"/>
                    </a:solidFill>
                  </a:tcPr>
                </a:tc>
                <a:tc>
                  <a:txBody>
                    <a:bodyPr anchor="t" rtlCol="false"/>
                    <a:lstStyle/>
                    <a:p>
                      <a:pPr algn="ctr">
                        <a:lnSpc>
                          <a:spcPts val="3080"/>
                        </a:lnSpc>
                        <a:defRPr/>
                      </a:pPr>
                      <a:r>
                        <a:rPr lang="en-US" sz="2200">
                          <a:solidFill>
                            <a:srgbClr val="000000"/>
                          </a:solidFill>
                          <a:latin typeface="Source Sans Pro Bold"/>
                        </a:rPr>
                        <a:t>THE READING/SPELLING CHARACTERISTICS ARE MOST OFTEN ASSOCIATED WITH THE FOLLOWING:</a:t>
                      </a:r>
                      <a:endParaRPr lang="en-US" sz="1100"/>
                    </a:p>
                    <a:p>
                      <a:pPr algn="ctr">
                        <a:lnSpc>
                          <a:spcPts val="3080"/>
                        </a:lnSpc>
                      </a:pPr>
                    </a:p>
                  </a:txBody>
                  <a:tcPr marL="190500" marR="190500" marT="190500" marB="190500" anchor="ctr">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6600"/>
                    </a:solidFill>
                  </a:tcPr>
                </a:tc>
                <a:tc>
                  <a:txBody>
                    <a:bodyPr anchor="t" rtlCol="false"/>
                    <a:lstStyle/>
                    <a:p>
                      <a:pPr algn="ctr">
                        <a:lnSpc>
                          <a:spcPts val="3080"/>
                        </a:lnSpc>
                        <a:defRPr/>
                      </a:pPr>
                      <a:r>
                        <a:rPr lang="en-US" sz="2200">
                          <a:solidFill>
                            <a:srgbClr val="000000"/>
                          </a:solidFill>
                          <a:latin typeface="Source Sans Pro Bold"/>
                        </a:rPr>
                        <a:t>CONSEQUENCES OF DYSLEXIA MAY INCLUDE THE FOLLOWING:</a:t>
                      </a:r>
                      <a:endParaRPr lang="en-US" sz="1100"/>
                    </a:p>
                    <a:p>
                      <a:pPr algn="ctr">
                        <a:lnSpc>
                          <a:spcPts val="3080"/>
                        </a:lnSpc>
                      </a:pPr>
                    </a:p>
                  </a:txBody>
                  <a:tcPr marL="190500" marR="190500" marT="190500" marB="190500" anchor="ctr">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6600"/>
                    </a:solidFill>
                  </a:tcPr>
                </a:tc>
              </a:tr>
              <a:tr h="5497779">
                <a:tc>
                  <a:txBody>
                    <a:bodyPr anchor="t" rtlCol="false"/>
                    <a:lstStyle/>
                    <a:p>
                      <a:pPr algn="l" marL="518160" indent="-259080" lvl="1">
                        <a:lnSpc>
                          <a:spcPts val="3359"/>
                        </a:lnSpc>
                        <a:buFont typeface="Arial"/>
                        <a:buChar char="•"/>
                        <a:defRPr/>
                      </a:pPr>
                      <a:r>
                        <a:rPr lang="en-US" sz="2400">
                          <a:solidFill>
                            <a:srgbClr val="000000"/>
                          </a:solidFill>
                          <a:latin typeface="Source Sans Pro"/>
                        </a:rPr>
                        <a:t>Difficulty reading words in isolation;</a:t>
                      </a:r>
                      <a:endParaRPr lang="en-US" sz="1100"/>
                    </a:p>
                    <a:p>
                      <a:pPr algn="l" marL="518160" indent="-259080" lvl="1">
                        <a:lnSpc>
                          <a:spcPts val="3359"/>
                        </a:lnSpc>
                        <a:buFont typeface="Arial"/>
                        <a:buChar char="•"/>
                      </a:pPr>
                      <a:r>
                        <a:rPr lang="en-US" sz="2400">
                          <a:solidFill>
                            <a:srgbClr val="000000"/>
                          </a:solidFill>
                          <a:latin typeface="Source Sans Pro"/>
                        </a:rPr>
                        <a:t>Difficulty accurately decoding unfamiliar words;</a:t>
                      </a:r>
                    </a:p>
                    <a:p>
                      <a:pPr algn="l" marL="518160" indent="-259080" lvl="1">
                        <a:lnSpc>
                          <a:spcPts val="3359"/>
                        </a:lnSpc>
                        <a:buFont typeface="Arial"/>
                        <a:buChar char="•"/>
                      </a:pPr>
                      <a:r>
                        <a:rPr lang="en-US" sz="2400">
                          <a:solidFill>
                            <a:srgbClr val="000000"/>
                          </a:solidFill>
                          <a:latin typeface="Source Sans Pro"/>
                        </a:rPr>
                        <a:t>Difficulty with oral reading (slow, inaccurate, or labored);</a:t>
                      </a:r>
                    </a:p>
                    <a:p>
                      <a:pPr algn="l" marL="518160" indent="-259080" lvl="1">
                        <a:lnSpc>
                          <a:spcPts val="3359"/>
                        </a:lnSpc>
                        <a:buFont typeface="Arial"/>
                        <a:buChar char="•"/>
                      </a:pPr>
                      <a:r>
                        <a:rPr lang="en-US" sz="2400">
                          <a:solidFill>
                            <a:srgbClr val="000000"/>
                          </a:solidFill>
                          <a:latin typeface="Source Sans Pro"/>
                        </a:rPr>
                        <a:t>Difficulty spelling.</a:t>
                      </a:r>
                    </a:p>
                    <a:p>
                      <a:pPr algn="l">
                        <a:lnSpc>
                          <a:spcPts val="3359"/>
                        </a:lnSpc>
                      </a:pPr>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EFCC"/>
                    </a:solidFill>
                  </a:tcPr>
                </a:tc>
                <a:tc>
                  <a:txBody>
                    <a:bodyPr anchor="t" rtlCol="false"/>
                    <a:lstStyle/>
                    <a:p>
                      <a:pPr algn="l" marL="518160" indent="-259080" lvl="1">
                        <a:lnSpc>
                          <a:spcPts val="3359"/>
                        </a:lnSpc>
                        <a:buFont typeface="Arial"/>
                        <a:buChar char="•"/>
                        <a:defRPr/>
                      </a:pPr>
                      <a:r>
                        <a:rPr lang="en-US" sz="2400">
                          <a:solidFill>
                            <a:srgbClr val="000000"/>
                          </a:solidFill>
                          <a:latin typeface="Source Sans Pro"/>
                        </a:rPr>
                        <a:t>Segmenting, blending, and manipulating sounds in words (phonemic awareness);</a:t>
                      </a:r>
                      <a:endParaRPr lang="en-US" sz="1100"/>
                    </a:p>
                    <a:p>
                      <a:pPr algn="l" marL="518160" indent="-259080" lvl="1">
                        <a:lnSpc>
                          <a:spcPts val="3359"/>
                        </a:lnSpc>
                        <a:buFont typeface="Arial"/>
                        <a:buChar char="•"/>
                      </a:pPr>
                      <a:r>
                        <a:rPr lang="en-US" sz="2400">
                          <a:solidFill>
                            <a:srgbClr val="000000"/>
                          </a:solidFill>
                          <a:latin typeface="Source Sans Pro"/>
                        </a:rPr>
                        <a:t>Learning the names of letters and their associated sounds;</a:t>
                      </a:r>
                    </a:p>
                    <a:p>
                      <a:pPr algn="l" marL="518160" indent="-259080" lvl="1">
                        <a:lnSpc>
                          <a:spcPts val="3359"/>
                        </a:lnSpc>
                        <a:buFont typeface="Arial"/>
                        <a:buChar char="•"/>
                      </a:pPr>
                      <a:r>
                        <a:rPr lang="en-US" sz="2400">
                          <a:solidFill>
                            <a:srgbClr val="000000"/>
                          </a:solidFill>
                          <a:latin typeface="Source Sans Pro"/>
                        </a:rPr>
                        <a:t>Holding information about sounds and words in memory (phonological memory);</a:t>
                      </a:r>
                    </a:p>
                    <a:p>
                      <a:pPr algn="l" marL="518160" indent="-259080" lvl="1">
                        <a:lnSpc>
                          <a:spcPts val="3359"/>
                        </a:lnSpc>
                        <a:buFont typeface="Arial"/>
                        <a:buChar char="•"/>
                      </a:pPr>
                      <a:r>
                        <a:rPr lang="en-US" sz="2400">
                          <a:solidFill>
                            <a:srgbClr val="000000"/>
                          </a:solidFill>
                          <a:latin typeface="Source Sans Pro"/>
                        </a:rPr>
                        <a:t>Rapidly recalling the names of familiar objects, colors, or letters of the alphabet (rapid naming)</a:t>
                      </a:r>
                    </a:p>
                    <a:p>
                      <a:pPr algn="l">
                        <a:lnSpc>
                          <a:spcPts val="3359"/>
                        </a:lnSpc>
                      </a:pPr>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EFCC"/>
                    </a:solidFill>
                  </a:tcPr>
                </a:tc>
                <a:tc>
                  <a:txBody>
                    <a:bodyPr anchor="t" rtlCol="false"/>
                    <a:lstStyle/>
                    <a:p>
                      <a:pPr algn="l" marL="518160" indent="-259080" lvl="1">
                        <a:lnSpc>
                          <a:spcPts val="3359"/>
                        </a:lnSpc>
                        <a:buFont typeface="Arial"/>
                        <a:buChar char="•"/>
                        <a:defRPr/>
                      </a:pPr>
                      <a:r>
                        <a:rPr lang="en-US" sz="2400">
                          <a:solidFill>
                            <a:srgbClr val="000000"/>
                          </a:solidFill>
                          <a:latin typeface="Source Sans Pro"/>
                        </a:rPr>
                        <a:t>Variable difficulty with aspects of reading comprehension;</a:t>
                      </a:r>
                      <a:endParaRPr lang="en-US" sz="1100"/>
                    </a:p>
                    <a:p>
                      <a:pPr algn="l" marL="518160" indent="-259080" lvl="1">
                        <a:lnSpc>
                          <a:spcPts val="3359"/>
                        </a:lnSpc>
                        <a:buFont typeface="Arial"/>
                        <a:buChar char="•"/>
                      </a:pPr>
                      <a:r>
                        <a:rPr lang="en-US" sz="2400">
                          <a:solidFill>
                            <a:srgbClr val="000000"/>
                          </a:solidFill>
                          <a:latin typeface="Source Sans Pro"/>
                        </a:rPr>
                        <a:t>Variable difficulty with aspects of written language;</a:t>
                      </a:r>
                    </a:p>
                    <a:p>
                      <a:pPr algn="l" marL="518160" indent="-259080" lvl="1">
                        <a:lnSpc>
                          <a:spcPts val="3359"/>
                        </a:lnSpc>
                        <a:buFont typeface="Arial"/>
                        <a:buChar char="•"/>
                      </a:pPr>
                      <a:r>
                        <a:rPr lang="en-US" sz="2400">
                          <a:solidFill>
                            <a:srgbClr val="000000"/>
                          </a:solidFill>
                          <a:latin typeface="Source Sans Pro"/>
                        </a:rPr>
                        <a:t>Limited vocabulary growth due to reduced reading experiences.</a:t>
                      </a:r>
                    </a:p>
                    <a:p>
                      <a:pPr algn="l">
                        <a:lnSpc>
                          <a:spcPts val="3359"/>
                        </a:lnSpc>
                      </a:pPr>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EFCC"/>
                    </a:solidFill>
                  </a:tcPr>
                </a:tc>
              </a:tr>
            </a:tbl>
          </a:graphicData>
        </a:graphic>
      </p:graphicFrame>
      <p:sp>
        <p:nvSpPr>
          <p:cNvPr name="TextBox 3" id="3"/>
          <p:cNvSpPr txBox="true"/>
          <p:nvPr/>
        </p:nvSpPr>
        <p:spPr>
          <a:xfrm rot="0">
            <a:off x="1388990" y="1328824"/>
            <a:ext cx="11377202" cy="1285875"/>
          </a:xfrm>
          <a:prstGeom prst="rect">
            <a:avLst/>
          </a:prstGeom>
        </p:spPr>
        <p:txBody>
          <a:bodyPr anchor="t" rtlCol="false" tIns="0" lIns="0" bIns="0" rIns="0">
            <a:spAutoFit/>
          </a:bodyPr>
          <a:lstStyle/>
          <a:p>
            <a:pPr algn="l">
              <a:lnSpc>
                <a:spcPts val="10199"/>
              </a:lnSpc>
            </a:pPr>
            <a:r>
              <a:rPr lang="en-US" sz="8499">
                <a:solidFill>
                  <a:srgbClr val="000000"/>
                </a:solidFill>
                <a:latin typeface="The Youngest Serif"/>
              </a:rPr>
              <a:t>Dyslexia Characteristics</a:t>
            </a:r>
          </a:p>
        </p:txBody>
      </p:sp>
      <p:sp>
        <p:nvSpPr>
          <p:cNvPr name="TextBox 4" id="4"/>
          <p:cNvSpPr txBox="true"/>
          <p:nvPr/>
        </p:nvSpPr>
        <p:spPr>
          <a:xfrm rot="0">
            <a:off x="1388990" y="9492480"/>
            <a:ext cx="2268861" cy="300990"/>
          </a:xfrm>
          <a:prstGeom prst="rect">
            <a:avLst/>
          </a:prstGeom>
        </p:spPr>
        <p:txBody>
          <a:bodyPr anchor="t" rtlCol="false" tIns="0" lIns="0" bIns="0" rIns="0">
            <a:spAutoFit/>
          </a:bodyPr>
          <a:lstStyle/>
          <a:p>
            <a:pPr algn="l" marL="0" indent="0" lvl="0">
              <a:lnSpc>
                <a:spcPts val="2340"/>
              </a:lnSpc>
              <a:spcBef>
                <a:spcPct val="0"/>
              </a:spcBef>
            </a:pPr>
            <a:r>
              <a:rPr lang="en-US" sz="1800" u="sng">
                <a:solidFill>
                  <a:srgbClr val="000000"/>
                </a:solidFill>
                <a:latin typeface="Source Sans Pro"/>
                <a:hlinkClick r:id="rId2" action="ppaction://hlinksldjump"/>
              </a:rPr>
              <a:t>Back to Agenda</a:t>
            </a:r>
          </a:p>
        </p:txBody>
      </p:sp>
      <p:sp>
        <p:nvSpPr>
          <p:cNvPr name="TextBox 5" id="5"/>
          <p:cNvSpPr txBox="true"/>
          <p:nvPr/>
        </p:nvSpPr>
        <p:spPr>
          <a:xfrm rot="0">
            <a:off x="16478892" y="9604539"/>
            <a:ext cx="780408" cy="339726"/>
          </a:xfrm>
          <a:prstGeom prst="rect">
            <a:avLst/>
          </a:prstGeom>
        </p:spPr>
        <p:txBody>
          <a:bodyPr anchor="t" rtlCol="false" tIns="0" lIns="0" bIns="0" rIns="0">
            <a:spAutoFit/>
          </a:bodyPr>
          <a:lstStyle/>
          <a:p>
            <a:pPr algn="r" marL="0" indent="0" lvl="0">
              <a:lnSpc>
                <a:spcPts val="2799"/>
              </a:lnSpc>
              <a:spcBef>
                <a:spcPct val="0"/>
              </a:spcBef>
            </a:pPr>
            <a:r>
              <a:rPr lang="en-US" sz="1999">
                <a:solidFill>
                  <a:srgbClr val="000000"/>
                </a:solidFill>
                <a:latin typeface="Source Sans Pro"/>
              </a:rPr>
              <a:t>05</a:t>
            </a:r>
          </a:p>
        </p:txBody>
      </p:sp>
      <p:sp>
        <p:nvSpPr>
          <p:cNvPr name="TextBox 6" id="6"/>
          <p:cNvSpPr txBox="true"/>
          <p:nvPr/>
        </p:nvSpPr>
        <p:spPr>
          <a:xfrm rot="0">
            <a:off x="1397789" y="802054"/>
            <a:ext cx="3114494" cy="224155"/>
          </a:xfrm>
          <a:prstGeom prst="rect">
            <a:avLst/>
          </a:prstGeom>
        </p:spPr>
        <p:txBody>
          <a:bodyPr anchor="t" rtlCol="false" tIns="0" lIns="0" bIns="0" rIns="0">
            <a:spAutoFit/>
          </a:bodyPr>
          <a:lstStyle/>
          <a:p>
            <a:pPr algn="l" marL="0" indent="0" lvl="0">
              <a:lnSpc>
                <a:spcPts val="1819"/>
              </a:lnSpc>
              <a:spcBef>
                <a:spcPct val="0"/>
              </a:spcBef>
            </a:pPr>
            <a:r>
              <a:rPr lang="en-US" sz="1299" spc="63">
                <a:solidFill>
                  <a:srgbClr val="000000"/>
                </a:solidFill>
                <a:latin typeface="Source Sans Pro"/>
              </a:rPr>
              <a:t>DYSLEXIA PARENT</a:t>
            </a:r>
            <a:r>
              <a:rPr lang="en-US" sz="1299" spc="63">
                <a:solidFill>
                  <a:srgbClr val="000000"/>
                </a:solidFill>
                <a:latin typeface="Source Sans Pro"/>
              </a:rPr>
              <a:t> PRESENTATION</a:t>
            </a:r>
          </a:p>
        </p:txBody>
      </p:sp>
      <p:grpSp>
        <p:nvGrpSpPr>
          <p:cNvPr name="Group 7" id="7"/>
          <p:cNvGrpSpPr/>
          <p:nvPr/>
        </p:nvGrpSpPr>
        <p:grpSpPr>
          <a:xfrm rot="0">
            <a:off x="0" y="0"/>
            <a:ext cx="554528" cy="10287000"/>
            <a:chOff x="0" y="0"/>
            <a:chExt cx="146049" cy="2709333"/>
          </a:xfrm>
        </p:grpSpPr>
        <p:sp>
          <p:nvSpPr>
            <p:cNvPr name="Freeform 8" id="8"/>
            <p:cNvSpPr/>
            <p:nvPr/>
          </p:nvSpPr>
          <p:spPr>
            <a:xfrm flipH="false" flipV="false" rot="0">
              <a:off x="0" y="0"/>
              <a:ext cx="146049" cy="2709333"/>
            </a:xfrm>
            <a:custGeom>
              <a:avLst/>
              <a:gdLst/>
              <a:ahLst/>
              <a:cxnLst/>
              <a:rect r="r" b="b" t="t" l="l"/>
              <a:pathLst>
                <a:path h="2709333" w="146049">
                  <a:moveTo>
                    <a:pt x="0" y="0"/>
                  </a:moveTo>
                  <a:lnTo>
                    <a:pt x="146049" y="0"/>
                  </a:lnTo>
                  <a:lnTo>
                    <a:pt x="146049" y="2709333"/>
                  </a:lnTo>
                  <a:lnTo>
                    <a:pt x="0" y="2709333"/>
                  </a:lnTo>
                  <a:close/>
                </a:path>
              </a:pathLst>
            </a:custGeom>
            <a:solidFill>
              <a:srgbClr val="FF6600"/>
            </a:solidFill>
          </p:spPr>
        </p:sp>
        <p:sp>
          <p:nvSpPr>
            <p:cNvPr name="TextBox 9" id="9"/>
            <p:cNvSpPr txBox="true"/>
            <p:nvPr/>
          </p:nvSpPr>
          <p:spPr>
            <a:xfrm>
              <a:off x="0" y="-28575"/>
              <a:ext cx="146049" cy="2737908"/>
            </a:xfrm>
            <a:prstGeom prst="rect">
              <a:avLst/>
            </a:prstGeom>
          </p:spPr>
          <p:txBody>
            <a:bodyPr anchor="ctr" rtlCol="false" tIns="50800" lIns="50800" bIns="50800" rIns="50800"/>
            <a:lstStyle/>
            <a:p>
              <a:pPr algn="ctr">
                <a:lnSpc>
                  <a:spcPts val="210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650012" y="2659608"/>
            <a:ext cx="5404226" cy="0"/>
          </a:xfrm>
          <a:prstGeom prst="line">
            <a:avLst/>
          </a:prstGeom>
          <a:ln cap="flat" w="28575">
            <a:solidFill>
              <a:srgbClr val="FF6600"/>
            </a:solidFill>
            <a:prstDash val="solid"/>
            <a:headEnd type="none" len="sm" w="sm"/>
            <a:tailEnd type="none" len="sm" w="sm"/>
          </a:ln>
        </p:spPr>
      </p:sp>
      <p:sp>
        <p:nvSpPr>
          <p:cNvPr name="AutoShape 3" id="3"/>
          <p:cNvSpPr/>
          <p:nvPr/>
        </p:nvSpPr>
        <p:spPr>
          <a:xfrm>
            <a:off x="7301570" y="2659608"/>
            <a:ext cx="3908642" cy="0"/>
          </a:xfrm>
          <a:prstGeom prst="line">
            <a:avLst/>
          </a:prstGeom>
          <a:ln cap="flat" w="28575">
            <a:solidFill>
              <a:srgbClr val="FF6600"/>
            </a:solidFill>
            <a:prstDash val="solid"/>
            <a:headEnd type="none" len="sm" w="sm"/>
            <a:tailEnd type="none" len="sm" w="sm"/>
          </a:ln>
        </p:spPr>
      </p:sp>
      <p:sp>
        <p:nvSpPr>
          <p:cNvPr name="AutoShape 4" id="4"/>
          <p:cNvSpPr/>
          <p:nvPr/>
        </p:nvSpPr>
        <p:spPr>
          <a:xfrm>
            <a:off x="11457544" y="2659608"/>
            <a:ext cx="5302793" cy="0"/>
          </a:xfrm>
          <a:prstGeom prst="line">
            <a:avLst/>
          </a:prstGeom>
          <a:ln cap="flat" w="28575">
            <a:solidFill>
              <a:srgbClr val="FF6600"/>
            </a:solidFill>
            <a:prstDash val="solid"/>
            <a:headEnd type="none" len="sm" w="sm"/>
            <a:tailEnd type="none" len="sm" w="sm"/>
          </a:ln>
        </p:spPr>
      </p:sp>
      <p:grpSp>
        <p:nvGrpSpPr>
          <p:cNvPr name="Group 5" id="5"/>
          <p:cNvGrpSpPr/>
          <p:nvPr/>
        </p:nvGrpSpPr>
        <p:grpSpPr>
          <a:xfrm rot="0">
            <a:off x="1402680" y="2535942"/>
            <a:ext cx="247332" cy="24733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00"/>
            </a:solidFill>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a:lnSpc>
                  <a:spcPts val="839"/>
                </a:lnSpc>
              </a:pPr>
            </a:p>
          </p:txBody>
        </p:sp>
      </p:grpSp>
      <p:grpSp>
        <p:nvGrpSpPr>
          <p:cNvPr name="Group 8" id="8"/>
          <p:cNvGrpSpPr/>
          <p:nvPr/>
        </p:nvGrpSpPr>
        <p:grpSpPr>
          <a:xfrm rot="0">
            <a:off x="7054238" y="2535942"/>
            <a:ext cx="247332" cy="24733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00"/>
            </a:solidFill>
          </p:spPr>
        </p:sp>
        <p:sp>
          <p:nvSpPr>
            <p:cNvPr name="TextBox 10" id="10"/>
            <p:cNvSpPr txBox="true"/>
            <p:nvPr/>
          </p:nvSpPr>
          <p:spPr>
            <a:xfrm>
              <a:off x="76200" y="57150"/>
              <a:ext cx="660400" cy="679450"/>
            </a:xfrm>
            <a:prstGeom prst="rect">
              <a:avLst/>
            </a:prstGeom>
          </p:spPr>
          <p:txBody>
            <a:bodyPr anchor="ctr" rtlCol="false" tIns="50800" lIns="50800" bIns="50800" rIns="50800"/>
            <a:lstStyle/>
            <a:p>
              <a:pPr algn="ctr">
                <a:lnSpc>
                  <a:spcPts val="839"/>
                </a:lnSpc>
              </a:pPr>
            </a:p>
          </p:txBody>
        </p:sp>
      </p:grpSp>
      <p:grpSp>
        <p:nvGrpSpPr>
          <p:cNvPr name="Group 11" id="11"/>
          <p:cNvGrpSpPr/>
          <p:nvPr/>
        </p:nvGrpSpPr>
        <p:grpSpPr>
          <a:xfrm rot="0">
            <a:off x="11210212" y="2535942"/>
            <a:ext cx="247332" cy="24733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00"/>
            </a:solidFill>
          </p:spPr>
        </p:sp>
        <p:sp>
          <p:nvSpPr>
            <p:cNvPr name="TextBox 13" id="13"/>
            <p:cNvSpPr txBox="true"/>
            <p:nvPr/>
          </p:nvSpPr>
          <p:spPr>
            <a:xfrm>
              <a:off x="76200" y="57150"/>
              <a:ext cx="660400" cy="679450"/>
            </a:xfrm>
            <a:prstGeom prst="rect">
              <a:avLst/>
            </a:prstGeom>
          </p:spPr>
          <p:txBody>
            <a:bodyPr anchor="ctr" rtlCol="false" tIns="50800" lIns="50800" bIns="50800" rIns="50800"/>
            <a:lstStyle/>
            <a:p>
              <a:pPr algn="ctr">
                <a:lnSpc>
                  <a:spcPts val="839"/>
                </a:lnSpc>
              </a:pPr>
            </a:p>
          </p:txBody>
        </p:sp>
      </p:grpSp>
      <p:grpSp>
        <p:nvGrpSpPr>
          <p:cNvPr name="Group 14" id="14"/>
          <p:cNvGrpSpPr/>
          <p:nvPr/>
        </p:nvGrpSpPr>
        <p:grpSpPr>
          <a:xfrm rot="0">
            <a:off x="16760337" y="2535942"/>
            <a:ext cx="247332" cy="24733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00"/>
            </a:solidFill>
          </p:spPr>
        </p:sp>
        <p:sp>
          <p:nvSpPr>
            <p:cNvPr name="TextBox 16" id="16"/>
            <p:cNvSpPr txBox="true"/>
            <p:nvPr/>
          </p:nvSpPr>
          <p:spPr>
            <a:xfrm>
              <a:off x="76200" y="57150"/>
              <a:ext cx="660400" cy="679450"/>
            </a:xfrm>
            <a:prstGeom prst="rect">
              <a:avLst/>
            </a:prstGeom>
          </p:spPr>
          <p:txBody>
            <a:bodyPr anchor="ctr" rtlCol="false" tIns="50800" lIns="50800" bIns="50800" rIns="50800"/>
            <a:lstStyle/>
            <a:p>
              <a:pPr algn="ctr">
                <a:lnSpc>
                  <a:spcPts val="839"/>
                </a:lnSpc>
              </a:pPr>
            </a:p>
          </p:txBody>
        </p:sp>
      </p:grpSp>
      <p:sp>
        <p:nvSpPr>
          <p:cNvPr name="TextBox 17" id="17"/>
          <p:cNvSpPr txBox="true"/>
          <p:nvPr/>
        </p:nvSpPr>
        <p:spPr>
          <a:xfrm rot="0">
            <a:off x="824341" y="1359445"/>
            <a:ext cx="17733472" cy="1285875"/>
          </a:xfrm>
          <a:prstGeom prst="rect">
            <a:avLst/>
          </a:prstGeom>
        </p:spPr>
        <p:txBody>
          <a:bodyPr anchor="t" rtlCol="false" tIns="0" lIns="0" bIns="0" rIns="0">
            <a:spAutoFit/>
          </a:bodyPr>
          <a:lstStyle/>
          <a:p>
            <a:pPr algn="l">
              <a:lnSpc>
                <a:spcPts val="10199"/>
              </a:lnSpc>
            </a:pPr>
            <a:r>
              <a:rPr lang="en-US" sz="8499">
                <a:solidFill>
                  <a:srgbClr val="000000"/>
                </a:solidFill>
                <a:latin typeface="The Youngest Serif"/>
              </a:rPr>
              <a:t>Testing and Identification of Dyslexia</a:t>
            </a:r>
          </a:p>
        </p:txBody>
      </p:sp>
      <p:grpSp>
        <p:nvGrpSpPr>
          <p:cNvPr name="Group 18" id="18"/>
          <p:cNvGrpSpPr/>
          <p:nvPr/>
        </p:nvGrpSpPr>
        <p:grpSpPr>
          <a:xfrm rot="0">
            <a:off x="802019" y="2916624"/>
            <a:ext cx="3912940" cy="6588167"/>
            <a:chOff x="0" y="0"/>
            <a:chExt cx="5217254" cy="8784222"/>
          </a:xfrm>
        </p:grpSpPr>
        <p:sp>
          <p:nvSpPr>
            <p:cNvPr name="TextBox 19" id="19"/>
            <p:cNvSpPr txBox="true"/>
            <p:nvPr/>
          </p:nvSpPr>
          <p:spPr>
            <a:xfrm rot="0">
              <a:off x="0" y="823227"/>
              <a:ext cx="5217254" cy="7960995"/>
            </a:xfrm>
            <a:prstGeom prst="rect">
              <a:avLst/>
            </a:prstGeom>
          </p:spPr>
          <p:txBody>
            <a:bodyPr anchor="t" rtlCol="false" tIns="0" lIns="0" bIns="0" rIns="0">
              <a:spAutoFit/>
            </a:bodyPr>
            <a:lstStyle/>
            <a:p>
              <a:pPr algn="l">
                <a:lnSpc>
                  <a:spcPts val="3150"/>
                </a:lnSpc>
              </a:pPr>
              <a:r>
                <a:rPr lang="en-US" sz="2100">
                  <a:solidFill>
                    <a:srgbClr val="000000"/>
                  </a:solidFill>
                  <a:latin typeface="Source Sans Pro"/>
                  <a:ea typeface="Source Sans Pro"/>
                </a:rPr>
                <a:t>TEC §38.003- requires students to be screened or tested, as appropriate, for dyslexia and related disorders at appropriate times in accordance with a program approved by the SBOE. Screening must occur at the end of the school year of each student in kindergarten and each student in the first grade.  Additionally, the law requires that all students beyond first grade be screened or tested as appropriate.</a:t>
              </a:r>
            </a:p>
            <a:p>
              <a:pPr algn="l">
                <a:lnSpc>
                  <a:spcPts val="3150"/>
                </a:lnSpc>
              </a:pPr>
            </a:p>
            <a:p>
              <a:pPr algn="l" marL="0" indent="0" lvl="0">
                <a:lnSpc>
                  <a:spcPts val="3150"/>
                </a:lnSpc>
              </a:pPr>
            </a:p>
          </p:txBody>
        </p:sp>
        <p:sp>
          <p:nvSpPr>
            <p:cNvPr name="TextBox 20" id="20"/>
            <p:cNvSpPr txBox="true"/>
            <p:nvPr/>
          </p:nvSpPr>
          <p:spPr>
            <a:xfrm rot="0">
              <a:off x="0" y="-66675"/>
              <a:ext cx="5217254" cy="773642"/>
            </a:xfrm>
            <a:prstGeom prst="rect">
              <a:avLst/>
            </a:prstGeom>
          </p:spPr>
          <p:txBody>
            <a:bodyPr anchor="t" rtlCol="false" tIns="0" lIns="0" bIns="0" rIns="0">
              <a:spAutoFit/>
            </a:bodyPr>
            <a:lstStyle/>
            <a:p>
              <a:pPr algn="l">
                <a:lnSpc>
                  <a:spcPts val="4899"/>
                </a:lnSpc>
              </a:pPr>
              <a:r>
                <a:rPr lang="en-US" sz="3499">
                  <a:solidFill>
                    <a:srgbClr val="000000"/>
                  </a:solidFill>
                  <a:latin typeface="The Youngest Serif"/>
                </a:rPr>
                <a:t>Screening</a:t>
              </a:r>
            </a:p>
          </p:txBody>
        </p:sp>
      </p:grpSp>
      <p:grpSp>
        <p:nvGrpSpPr>
          <p:cNvPr name="Group 21" id="21"/>
          <p:cNvGrpSpPr/>
          <p:nvPr/>
        </p:nvGrpSpPr>
        <p:grpSpPr>
          <a:xfrm rot="0">
            <a:off x="5324713" y="2916624"/>
            <a:ext cx="3890733" cy="6832388"/>
            <a:chOff x="0" y="0"/>
            <a:chExt cx="5187644" cy="9109850"/>
          </a:xfrm>
        </p:grpSpPr>
        <p:sp>
          <p:nvSpPr>
            <p:cNvPr name="TextBox 22" id="22"/>
            <p:cNvSpPr txBox="true"/>
            <p:nvPr/>
          </p:nvSpPr>
          <p:spPr>
            <a:xfrm rot="0">
              <a:off x="0" y="1682255"/>
              <a:ext cx="5187644" cy="7427595"/>
            </a:xfrm>
            <a:prstGeom prst="rect">
              <a:avLst/>
            </a:prstGeom>
          </p:spPr>
          <p:txBody>
            <a:bodyPr anchor="t" rtlCol="false" tIns="0" lIns="0" bIns="0" rIns="0">
              <a:spAutoFit/>
            </a:bodyPr>
            <a:lstStyle/>
            <a:p>
              <a:pPr algn="l" marL="0" indent="0" lvl="0">
                <a:lnSpc>
                  <a:spcPts val="3150"/>
                </a:lnSpc>
              </a:pPr>
              <a:r>
                <a:rPr lang="en-US" sz="2100">
                  <a:solidFill>
                    <a:srgbClr val="000000"/>
                  </a:solidFill>
                  <a:latin typeface="Source Sans Pro"/>
                  <a:ea typeface="Source Sans Pro"/>
                </a:rPr>
                <a:t>Texas Education Code §28.006, Reading Diagnosis, requires each school district to administer to students in kindergarten, first grade, and second grade a reading instrument to diagnose student reading development and comprehension. This law also requires school districts to administer a reading instrument at the beginning of seventh grade to students who did not demonstrate reading proficiency on the sixth-grade state reading assessment.</a:t>
              </a:r>
            </a:p>
          </p:txBody>
        </p:sp>
        <p:sp>
          <p:nvSpPr>
            <p:cNvPr name="TextBox 23" id="23"/>
            <p:cNvSpPr txBox="true"/>
            <p:nvPr/>
          </p:nvSpPr>
          <p:spPr>
            <a:xfrm rot="0">
              <a:off x="0" y="-66675"/>
              <a:ext cx="5187644" cy="1599142"/>
            </a:xfrm>
            <a:prstGeom prst="rect">
              <a:avLst/>
            </a:prstGeom>
          </p:spPr>
          <p:txBody>
            <a:bodyPr anchor="t" rtlCol="false" tIns="0" lIns="0" bIns="0" rIns="0">
              <a:spAutoFit/>
            </a:bodyPr>
            <a:lstStyle/>
            <a:p>
              <a:pPr algn="l">
                <a:lnSpc>
                  <a:spcPts val="4899"/>
                </a:lnSpc>
              </a:pPr>
              <a:r>
                <a:rPr lang="en-US" sz="3499">
                  <a:solidFill>
                    <a:srgbClr val="000000"/>
                  </a:solidFill>
                  <a:latin typeface="The Youngest Serif"/>
                </a:rPr>
                <a:t>Additional Screening</a:t>
              </a:r>
            </a:p>
          </p:txBody>
        </p:sp>
      </p:grpSp>
      <p:grpSp>
        <p:nvGrpSpPr>
          <p:cNvPr name="Group 24" id="24"/>
          <p:cNvGrpSpPr/>
          <p:nvPr/>
        </p:nvGrpSpPr>
        <p:grpSpPr>
          <a:xfrm rot="0">
            <a:off x="9691696" y="2857888"/>
            <a:ext cx="3695485" cy="7086376"/>
            <a:chOff x="0" y="0"/>
            <a:chExt cx="4927313" cy="9448501"/>
          </a:xfrm>
        </p:grpSpPr>
        <p:sp>
          <p:nvSpPr>
            <p:cNvPr name="TextBox 25" id="25"/>
            <p:cNvSpPr txBox="true"/>
            <p:nvPr/>
          </p:nvSpPr>
          <p:spPr>
            <a:xfrm rot="0">
              <a:off x="0" y="2554306"/>
              <a:ext cx="4927313" cy="6894195"/>
            </a:xfrm>
            <a:prstGeom prst="rect">
              <a:avLst/>
            </a:prstGeom>
          </p:spPr>
          <p:txBody>
            <a:bodyPr anchor="t" rtlCol="false" tIns="0" lIns="0" bIns="0" rIns="0">
              <a:spAutoFit/>
            </a:bodyPr>
            <a:lstStyle/>
            <a:p>
              <a:pPr algn="l" marL="0" indent="0" lvl="0">
                <a:lnSpc>
                  <a:spcPts val="3150"/>
                </a:lnSpc>
              </a:pPr>
              <a:r>
                <a:rPr lang="en-US" sz="2100">
                  <a:solidFill>
                    <a:srgbClr val="000000"/>
                  </a:solidFill>
                  <a:latin typeface="Source Sans Pro"/>
                  <a:ea typeface="Source Sans Pro"/>
                </a:rPr>
                <a:t>Further, a school district is required to notify the parent or guardian of each student in kindergarten, first grade, or second grade who is determined to be at risk for dyslexia or other reading difficulties based on the results of the reading instruments. In accordance with TEC §28.006(g), an accelerated reading instruction program must be provided to these students. </a:t>
              </a:r>
            </a:p>
          </p:txBody>
        </p:sp>
        <p:sp>
          <p:nvSpPr>
            <p:cNvPr name="TextBox 26" id="26"/>
            <p:cNvSpPr txBox="true"/>
            <p:nvPr/>
          </p:nvSpPr>
          <p:spPr>
            <a:xfrm rot="0">
              <a:off x="0" y="-66675"/>
              <a:ext cx="4927313" cy="2424642"/>
            </a:xfrm>
            <a:prstGeom prst="rect">
              <a:avLst/>
            </a:prstGeom>
          </p:spPr>
          <p:txBody>
            <a:bodyPr anchor="t" rtlCol="false" tIns="0" lIns="0" bIns="0" rIns="0">
              <a:spAutoFit/>
            </a:bodyPr>
            <a:lstStyle/>
            <a:p>
              <a:pPr algn="l">
                <a:lnSpc>
                  <a:spcPts val="4899"/>
                </a:lnSpc>
              </a:pPr>
              <a:r>
                <a:rPr lang="en-US" sz="3499">
                  <a:solidFill>
                    <a:srgbClr val="000000"/>
                  </a:solidFill>
                  <a:latin typeface="The Youngest Serif"/>
                </a:rPr>
                <a:t>Students Determined to be At-Risk of dyslexia</a:t>
              </a:r>
            </a:p>
          </p:txBody>
        </p:sp>
      </p:grpSp>
      <p:grpSp>
        <p:nvGrpSpPr>
          <p:cNvPr name="Group 27" id="27"/>
          <p:cNvGrpSpPr/>
          <p:nvPr/>
        </p:nvGrpSpPr>
        <p:grpSpPr>
          <a:xfrm rot="0">
            <a:off x="13634831" y="2783274"/>
            <a:ext cx="3989347" cy="7378101"/>
            <a:chOff x="0" y="0"/>
            <a:chExt cx="5319129" cy="9837469"/>
          </a:xfrm>
        </p:grpSpPr>
        <p:sp>
          <p:nvSpPr>
            <p:cNvPr name="TextBox 28" id="28"/>
            <p:cNvSpPr txBox="true"/>
            <p:nvPr/>
          </p:nvSpPr>
          <p:spPr>
            <a:xfrm rot="0">
              <a:off x="0" y="809674"/>
              <a:ext cx="5319129" cy="9027795"/>
            </a:xfrm>
            <a:prstGeom prst="rect">
              <a:avLst/>
            </a:prstGeom>
          </p:spPr>
          <p:txBody>
            <a:bodyPr anchor="t" rtlCol="false" tIns="0" lIns="0" bIns="0" rIns="0">
              <a:spAutoFit/>
            </a:bodyPr>
            <a:lstStyle/>
            <a:p>
              <a:pPr algn="l" marL="0" indent="0" lvl="0">
                <a:lnSpc>
                  <a:spcPts val="3150"/>
                </a:lnSpc>
              </a:pPr>
              <a:r>
                <a:rPr lang="en-US" sz="2100">
                  <a:solidFill>
                    <a:srgbClr val="000000"/>
                  </a:solidFill>
                  <a:latin typeface="Source Sans Pro"/>
                </a:rPr>
                <a:t>Because a student suspected of having dyslexia may be a student with a disability under the IDEA, the Child Find mandate includes these students. Therefore, when referring and evaluating students suspected of having dyslexia, LEAs must follow procedures for conducting a full individual and initial evaluation (FIIE) under the IDEA.  Under Section 504, public schools must annually attempt to identify and locate every qualified student with a disability residing in its jurisdiction and notify them and/or their parents of the requirements of Section 504.</a:t>
              </a:r>
            </a:p>
          </p:txBody>
        </p:sp>
        <p:sp>
          <p:nvSpPr>
            <p:cNvPr name="TextBox 29" id="29"/>
            <p:cNvSpPr txBox="true"/>
            <p:nvPr/>
          </p:nvSpPr>
          <p:spPr>
            <a:xfrm rot="0">
              <a:off x="0" y="-66675"/>
              <a:ext cx="5319129" cy="773642"/>
            </a:xfrm>
            <a:prstGeom prst="rect">
              <a:avLst/>
            </a:prstGeom>
          </p:spPr>
          <p:txBody>
            <a:bodyPr anchor="t" rtlCol="false" tIns="0" lIns="0" bIns="0" rIns="0">
              <a:spAutoFit/>
            </a:bodyPr>
            <a:lstStyle/>
            <a:p>
              <a:pPr algn="l">
                <a:lnSpc>
                  <a:spcPts val="4899"/>
                </a:lnSpc>
              </a:pPr>
              <a:r>
                <a:rPr lang="en-US" sz="3499">
                  <a:solidFill>
                    <a:srgbClr val="000000"/>
                  </a:solidFill>
                  <a:latin typeface="The Youngest Serif"/>
                </a:rPr>
                <a:t>Possible Next Steps</a:t>
              </a:r>
            </a:p>
          </p:txBody>
        </p:sp>
      </p:grpSp>
      <p:sp>
        <p:nvSpPr>
          <p:cNvPr name="TextBox 30" id="30"/>
          <p:cNvSpPr txBox="true"/>
          <p:nvPr/>
        </p:nvSpPr>
        <p:spPr>
          <a:xfrm rot="0">
            <a:off x="1028700" y="9869363"/>
            <a:ext cx="2268861" cy="300990"/>
          </a:xfrm>
          <a:prstGeom prst="rect">
            <a:avLst/>
          </a:prstGeom>
        </p:spPr>
        <p:txBody>
          <a:bodyPr anchor="t" rtlCol="false" tIns="0" lIns="0" bIns="0" rIns="0">
            <a:spAutoFit/>
          </a:bodyPr>
          <a:lstStyle/>
          <a:p>
            <a:pPr algn="l" marL="0" indent="0" lvl="0">
              <a:lnSpc>
                <a:spcPts val="2340"/>
              </a:lnSpc>
              <a:spcBef>
                <a:spcPct val="0"/>
              </a:spcBef>
            </a:pPr>
            <a:r>
              <a:rPr lang="en-US" sz="1800" u="sng">
                <a:solidFill>
                  <a:srgbClr val="000000"/>
                </a:solidFill>
                <a:latin typeface="Source Sans Pro"/>
                <a:hlinkClick r:id="rId2" action="ppaction://hlinksldjump"/>
              </a:rPr>
              <a:t>Back to Agenda</a:t>
            </a:r>
          </a:p>
        </p:txBody>
      </p:sp>
      <p:sp>
        <p:nvSpPr>
          <p:cNvPr name="TextBox 31" id="31"/>
          <p:cNvSpPr txBox="true"/>
          <p:nvPr/>
        </p:nvSpPr>
        <p:spPr>
          <a:xfrm rot="0">
            <a:off x="17259300" y="9670926"/>
            <a:ext cx="780408" cy="339726"/>
          </a:xfrm>
          <a:prstGeom prst="rect">
            <a:avLst/>
          </a:prstGeom>
        </p:spPr>
        <p:txBody>
          <a:bodyPr anchor="t" rtlCol="false" tIns="0" lIns="0" bIns="0" rIns="0">
            <a:spAutoFit/>
          </a:bodyPr>
          <a:lstStyle/>
          <a:p>
            <a:pPr algn="r" marL="0" indent="0" lvl="0">
              <a:lnSpc>
                <a:spcPts val="2799"/>
              </a:lnSpc>
              <a:spcBef>
                <a:spcPct val="0"/>
              </a:spcBef>
            </a:pPr>
            <a:r>
              <a:rPr lang="en-US" sz="1999">
                <a:solidFill>
                  <a:srgbClr val="000000"/>
                </a:solidFill>
                <a:latin typeface="Source Sans Pro"/>
              </a:rPr>
              <a:t>07</a:t>
            </a:r>
          </a:p>
        </p:txBody>
      </p:sp>
      <p:grpSp>
        <p:nvGrpSpPr>
          <p:cNvPr name="Group 32" id="32"/>
          <p:cNvGrpSpPr/>
          <p:nvPr/>
        </p:nvGrpSpPr>
        <p:grpSpPr>
          <a:xfrm rot="0">
            <a:off x="0" y="0"/>
            <a:ext cx="554528" cy="10287000"/>
            <a:chOff x="0" y="0"/>
            <a:chExt cx="146049" cy="2709333"/>
          </a:xfrm>
        </p:grpSpPr>
        <p:sp>
          <p:nvSpPr>
            <p:cNvPr name="Freeform 33" id="33"/>
            <p:cNvSpPr/>
            <p:nvPr/>
          </p:nvSpPr>
          <p:spPr>
            <a:xfrm flipH="false" flipV="false" rot="0">
              <a:off x="0" y="0"/>
              <a:ext cx="146049" cy="2709333"/>
            </a:xfrm>
            <a:custGeom>
              <a:avLst/>
              <a:gdLst/>
              <a:ahLst/>
              <a:cxnLst/>
              <a:rect r="r" b="b" t="t" l="l"/>
              <a:pathLst>
                <a:path h="2709333" w="146049">
                  <a:moveTo>
                    <a:pt x="0" y="0"/>
                  </a:moveTo>
                  <a:lnTo>
                    <a:pt x="146049" y="0"/>
                  </a:lnTo>
                  <a:lnTo>
                    <a:pt x="146049" y="2709333"/>
                  </a:lnTo>
                  <a:lnTo>
                    <a:pt x="0" y="2709333"/>
                  </a:lnTo>
                  <a:close/>
                </a:path>
              </a:pathLst>
            </a:custGeom>
            <a:solidFill>
              <a:srgbClr val="FF6600"/>
            </a:solidFill>
          </p:spPr>
        </p:sp>
        <p:sp>
          <p:nvSpPr>
            <p:cNvPr name="TextBox 34" id="34"/>
            <p:cNvSpPr txBox="true"/>
            <p:nvPr/>
          </p:nvSpPr>
          <p:spPr>
            <a:xfrm>
              <a:off x="0" y="-28575"/>
              <a:ext cx="146049" cy="2737908"/>
            </a:xfrm>
            <a:prstGeom prst="rect">
              <a:avLst/>
            </a:prstGeom>
          </p:spPr>
          <p:txBody>
            <a:bodyPr anchor="ctr" rtlCol="false" tIns="50800" lIns="50800" bIns="50800" rIns="50800"/>
            <a:lstStyle/>
            <a:p>
              <a:pPr algn="ctr">
                <a:lnSpc>
                  <a:spcPts val="2100"/>
                </a:lnSpc>
              </a:pPr>
            </a:p>
          </p:txBody>
        </p:sp>
      </p:grpSp>
      <p:sp>
        <p:nvSpPr>
          <p:cNvPr name="TextBox 35" id="35"/>
          <p:cNvSpPr txBox="true"/>
          <p:nvPr/>
        </p:nvSpPr>
        <p:spPr>
          <a:xfrm rot="0">
            <a:off x="1028700" y="1000125"/>
            <a:ext cx="3114494" cy="224155"/>
          </a:xfrm>
          <a:prstGeom prst="rect">
            <a:avLst/>
          </a:prstGeom>
        </p:spPr>
        <p:txBody>
          <a:bodyPr anchor="t" rtlCol="false" tIns="0" lIns="0" bIns="0" rIns="0">
            <a:spAutoFit/>
          </a:bodyPr>
          <a:lstStyle/>
          <a:p>
            <a:pPr algn="l" marL="0" indent="0" lvl="0">
              <a:lnSpc>
                <a:spcPts val="1819"/>
              </a:lnSpc>
              <a:spcBef>
                <a:spcPct val="0"/>
              </a:spcBef>
            </a:pPr>
            <a:r>
              <a:rPr lang="en-US" sz="1299" spc="63">
                <a:solidFill>
                  <a:srgbClr val="000000"/>
                </a:solidFill>
                <a:latin typeface="Source Sans Pro"/>
              </a:rPr>
              <a:t>DYSLEXIA PARENT</a:t>
            </a:r>
            <a:r>
              <a:rPr lang="en-US" sz="1299" spc="63">
                <a:solidFill>
                  <a:srgbClr val="000000"/>
                </a:solidFill>
                <a:latin typeface="Source Sans Pro"/>
              </a:rPr>
              <a:t> PRESENTATION</a:t>
            </a:r>
          </a:p>
        </p:txBody>
      </p:sp>
      <p:sp>
        <p:nvSpPr>
          <p:cNvPr name="TextBox 36" id="36"/>
          <p:cNvSpPr txBox="true"/>
          <p:nvPr/>
        </p:nvSpPr>
        <p:spPr>
          <a:xfrm rot="0">
            <a:off x="678194" y="9473123"/>
            <a:ext cx="4398868" cy="386715"/>
          </a:xfrm>
          <a:prstGeom prst="rect">
            <a:avLst/>
          </a:prstGeom>
        </p:spPr>
        <p:txBody>
          <a:bodyPr anchor="t" rtlCol="false" tIns="0" lIns="0" bIns="0" rIns="0">
            <a:spAutoFit/>
          </a:bodyPr>
          <a:lstStyle/>
          <a:p>
            <a:pPr algn="l" marL="0" indent="0" lvl="0">
              <a:lnSpc>
                <a:spcPts val="3150"/>
              </a:lnSpc>
            </a:pPr>
            <a:r>
              <a:rPr lang="en-US" sz="2100">
                <a:solidFill>
                  <a:srgbClr val="000000"/>
                </a:solidFill>
                <a:latin typeface="Source Sans Pro"/>
              </a:rPr>
              <a:t>Referenced in 2021 Dyslexia Handbook</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54528" cy="10287000"/>
            <a:chOff x="0" y="0"/>
            <a:chExt cx="146049" cy="2709333"/>
          </a:xfrm>
        </p:grpSpPr>
        <p:sp>
          <p:nvSpPr>
            <p:cNvPr name="Freeform 3" id="3"/>
            <p:cNvSpPr/>
            <p:nvPr/>
          </p:nvSpPr>
          <p:spPr>
            <a:xfrm flipH="false" flipV="false" rot="0">
              <a:off x="0" y="0"/>
              <a:ext cx="146049" cy="2709333"/>
            </a:xfrm>
            <a:custGeom>
              <a:avLst/>
              <a:gdLst/>
              <a:ahLst/>
              <a:cxnLst/>
              <a:rect r="r" b="b" t="t" l="l"/>
              <a:pathLst>
                <a:path h="2709333" w="146049">
                  <a:moveTo>
                    <a:pt x="0" y="0"/>
                  </a:moveTo>
                  <a:lnTo>
                    <a:pt x="146049" y="0"/>
                  </a:lnTo>
                  <a:lnTo>
                    <a:pt x="146049" y="2709333"/>
                  </a:lnTo>
                  <a:lnTo>
                    <a:pt x="0" y="2709333"/>
                  </a:lnTo>
                  <a:close/>
                </a:path>
              </a:pathLst>
            </a:custGeom>
            <a:solidFill>
              <a:srgbClr val="FF6600"/>
            </a:solidFill>
          </p:spPr>
        </p:sp>
        <p:sp>
          <p:nvSpPr>
            <p:cNvPr name="TextBox 4" id="4"/>
            <p:cNvSpPr txBox="true"/>
            <p:nvPr/>
          </p:nvSpPr>
          <p:spPr>
            <a:xfrm>
              <a:off x="0" y="-28575"/>
              <a:ext cx="146049" cy="2737908"/>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8225623" y="374511"/>
            <a:ext cx="9306078" cy="9912489"/>
          </a:xfrm>
          <a:custGeom>
            <a:avLst/>
            <a:gdLst/>
            <a:ahLst/>
            <a:cxnLst/>
            <a:rect r="r" b="b" t="t" l="l"/>
            <a:pathLst>
              <a:path h="9912489" w="9306078">
                <a:moveTo>
                  <a:pt x="0" y="0"/>
                </a:moveTo>
                <a:lnTo>
                  <a:pt x="9306078" y="0"/>
                </a:lnTo>
                <a:lnTo>
                  <a:pt x="9306078" y="9912489"/>
                </a:lnTo>
                <a:lnTo>
                  <a:pt x="0" y="9912489"/>
                </a:lnTo>
                <a:lnTo>
                  <a:pt x="0" y="0"/>
                </a:lnTo>
                <a:close/>
              </a:path>
            </a:pathLst>
          </a:custGeom>
          <a:blipFill>
            <a:blip r:embed="rId2"/>
            <a:stretch>
              <a:fillRect l="0" t="0" r="0" b="0"/>
            </a:stretch>
          </a:blipFill>
        </p:spPr>
      </p:sp>
      <p:sp>
        <p:nvSpPr>
          <p:cNvPr name="TextBox 6" id="6"/>
          <p:cNvSpPr txBox="true"/>
          <p:nvPr/>
        </p:nvSpPr>
        <p:spPr>
          <a:xfrm rot="0">
            <a:off x="1172778" y="2257068"/>
            <a:ext cx="5452179" cy="5953125"/>
          </a:xfrm>
          <a:prstGeom prst="rect">
            <a:avLst/>
          </a:prstGeom>
        </p:spPr>
        <p:txBody>
          <a:bodyPr anchor="t" rtlCol="false" tIns="0" lIns="0" bIns="0" rIns="0">
            <a:spAutoFit/>
          </a:bodyPr>
          <a:lstStyle/>
          <a:p>
            <a:pPr algn="l">
              <a:lnSpc>
                <a:spcPts val="7800"/>
              </a:lnSpc>
            </a:pPr>
            <a:r>
              <a:rPr lang="en-US" sz="6500">
                <a:solidFill>
                  <a:srgbClr val="000000"/>
                </a:solidFill>
                <a:latin typeface="The Youngest Serif"/>
              </a:rPr>
              <a:t>Pathways for Identification and Provision of Instruction for Students with Dyslexia</a:t>
            </a:r>
          </a:p>
        </p:txBody>
      </p:sp>
      <p:sp>
        <p:nvSpPr>
          <p:cNvPr name="TextBox 7" id="7"/>
          <p:cNvSpPr txBox="true"/>
          <p:nvPr/>
        </p:nvSpPr>
        <p:spPr>
          <a:xfrm rot="0">
            <a:off x="1028700" y="1000125"/>
            <a:ext cx="3114494" cy="224155"/>
          </a:xfrm>
          <a:prstGeom prst="rect">
            <a:avLst/>
          </a:prstGeom>
        </p:spPr>
        <p:txBody>
          <a:bodyPr anchor="t" rtlCol="false" tIns="0" lIns="0" bIns="0" rIns="0">
            <a:spAutoFit/>
          </a:bodyPr>
          <a:lstStyle/>
          <a:p>
            <a:pPr algn="l" marL="0" indent="0" lvl="0">
              <a:lnSpc>
                <a:spcPts val="1819"/>
              </a:lnSpc>
              <a:spcBef>
                <a:spcPct val="0"/>
              </a:spcBef>
            </a:pPr>
            <a:r>
              <a:rPr lang="en-US" sz="1299" spc="63">
                <a:solidFill>
                  <a:srgbClr val="000000"/>
                </a:solidFill>
                <a:latin typeface="Source Sans Pro"/>
              </a:rPr>
              <a:t>DYSLEXIA PARENT</a:t>
            </a:r>
            <a:r>
              <a:rPr lang="en-US" sz="1299" spc="63">
                <a:solidFill>
                  <a:srgbClr val="000000"/>
                </a:solidFill>
                <a:latin typeface="Source Sans Pro"/>
              </a:rPr>
              <a:t> PRESENTATION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54528" y="1390923"/>
            <a:ext cx="7154980" cy="2981325"/>
          </a:xfrm>
          <a:prstGeom prst="rect">
            <a:avLst/>
          </a:prstGeom>
        </p:spPr>
        <p:txBody>
          <a:bodyPr anchor="t" rtlCol="false" tIns="0" lIns="0" bIns="0" rIns="0">
            <a:spAutoFit/>
          </a:bodyPr>
          <a:lstStyle/>
          <a:p>
            <a:pPr algn="l">
              <a:lnSpc>
                <a:spcPts val="7800"/>
              </a:lnSpc>
            </a:pPr>
            <a:r>
              <a:rPr lang="en-US" sz="6500">
                <a:solidFill>
                  <a:srgbClr val="000000"/>
                </a:solidFill>
                <a:latin typeface="The Youngest Serif"/>
              </a:rPr>
              <a:t>Dyslexia Strategies, Accommodations, and Modifications</a:t>
            </a:r>
          </a:p>
        </p:txBody>
      </p:sp>
      <p:grpSp>
        <p:nvGrpSpPr>
          <p:cNvPr name="Group 3" id="3"/>
          <p:cNvGrpSpPr/>
          <p:nvPr/>
        </p:nvGrpSpPr>
        <p:grpSpPr>
          <a:xfrm rot="0">
            <a:off x="1203830" y="4743723"/>
            <a:ext cx="5856377" cy="1754442"/>
            <a:chOff x="0" y="0"/>
            <a:chExt cx="8681735" cy="2600857"/>
          </a:xfrm>
        </p:grpSpPr>
        <p:sp>
          <p:nvSpPr>
            <p:cNvPr name="Freeform 4" id="4"/>
            <p:cNvSpPr/>
            <p:nvPr/>
          </p:nvSpPr>
          <p:spPr>
            <a:xfrm flipH="false" flipV="false" rot="0">
              <a:off x="0" y="0"/>
              <a:ext cx="8681734" cy="2600858"/>
            </a:xfrm>
            <a:custGeom>
              <a:avLst/>
              <a:gdLst/>
              <a:ahLst/>
              <a:cxnLst/>
              <a:rect r="r" b="b" t="t" l="l"/>
              <a:pathLst>
                <a:path h="2600858" w="8681734">
                  <a:moveTo>
                    <a:pt x="39659" y="0"/>
                  </a:moveTo>
                  <a:lnTo>
                    <a:pt x="8642076" y="0"/>
                  </a:lnTo>
                  <a:cubicBezTo>
                    <a:pt x="8663978" y="0"/>
                    <a:pt x="8681734" y="17756"/>
                    <a:pt x="8681734" y="39659"/>
                  </a:cubicBezTo>
                  <a:lnTo>
                    <a:pt x="8681734" y="2561199"/>
                  </a:lnTo>
                  <a:cubicBezTo>
                    <a:pt x="8681734" y="2583102"/>
                    <a:pt x="8663978" y="2600858"/>
                    <a:pt x="8642076" y="2600858"/>
                  </a:cubicBezTo>
                  <a:lnTo>
                    <a:pt x="39659" y="2600858"/>
                  </a:lnTo>
                  <a:cubicBezTo>
                    <a:pt x="17756" y="2600858"/>
                    <a:pt x="0" y="2583102"/>
                    <a:pt x="0" y="2561199"/>
                  </a:cubicBezTo>
                  <a:lnTo>
                    <a:pt x="0" y="39659"/>
                  </a:lnTo>
                  <a:cubicBezTo>
                    <a:pt x="0" y="17756"/>
                    <a:pt x="17756" y="0"/>
                    <a:pt x="39659" y="0"/>
                  </a:cubicBezTo>
                  <a:close/>
                </a:path>
              </a:pathLst>
            </a:custGeom>
            <a:solidFill>
              <a:srgbClr val="F1F1F1"/>
            </a:solidFill>
            <a:ln cap="rnd">
              <a:noFill/>
              <a:prstDash val="sysDot"/>
              <a:round/>
            </a:ln>
          </p:spPr>
        </p:sp>
        <p:sp>
          <p:nvSpPr>
            <p:cNvPr name="TextBox 5" id="5"/>
            <p:cNvSpPr txBox="true"/>
            <p:nvPr/>
          </p:nvSpPr>
          <p:spPr>
            <a:xfrm>
              <a:off x="0" y="-38100"/>
              <a:ext cx="8681735" cy="2638957"/>
            </a:xfrm>
            <a:prstGeom prst="rect">
              <a:avLst/>
            </a:prstGeom>
          </p:spPr>
          <p:txBody>
            <a:bodyPr anchor="ctr" rtlCol="false" tIns="254000" lIns="254000" bIns="254000" rIns="254000"/>
            <a:lstStyle/>
            <a:p>
              <a:pPr algn="just">
                <a:lnSpc>
                  <a:spcPts val="2660"/>
                </a:lnSpc>
              </a:pPr>
              <a:r>
                <a:rPr lang="en-US" sz="1900">
                  <a:solidFill>
                    <a:srgbClr val="000000"/>
                  </a:solidFill>
                  <a:latin typeface="Source Sans Pro Bold"/>
                </a:rPr>
                <a:t>Students in Karnes City ISD’s  dyslexia program will have instruction delivered to them by certified teachers and/or Dyslexia Therapists who have been trained in Reading by Design or Take Flight.</a:t>
              </a:r>
            </a:p>
          </p:txBody>
        </p:sp>
      </p:grpSp>
      <p:sp>
        <p:nvSpPr>
          <p:cNvPr name="TextBox 6" id="6"/>
          <p:cNvSpPr txBox="true"/>
          <p:nvPr/>
        </p:nvSpPr>
        <p:spPr>
          <a:xfrm rot="0">
            <a:off x="1388990" y="9492480"/>
            <a:ext cx="2268861" cy="300990"/>
          </a:xfrm>
          <a:prstGeom prst="rect">
            <a:avLst/>
          </a:prstGeom>
        </p:spPr>
        <p:txBody>
          <a:bodyPr anchor="t" rtlCol="false" tIns="0" lIns="0" bIns="0" rIns="0">
            <a:spAutoFit/>
          </a:bodyPr>
          <a:lstStyle/>
          <a:p>
            <a:pPr algn="l" marL="0" indent="0" lvl="0">
              <a:lnSpc>
                <a:spcPts val="2340"/>
              </a:lnSpc>
              <a:spcBef>
                <a:spcPct val="0"/>
              </a:spcBef>
            </a:pPr>
            <a:r>
              <a:rPr lang="en-US" sz="1800" u="sng">
                <a:solidFill>
                  <a:srgbClr val="000000"/>
                </a:solidFill>
                <a:latin typeface="Source Sans Pro"/>
                <a:hlinkClick r:id="rId2" action="ppaction://hlinksldjump"/>
              </a:rPr>
              <a:t>Back to Agenda</a:t>
            </a:r>
          </a:p>
        </p:txBody>
      </p:sp>
      <p:sp>
        <p:nvSpPr>
          <p:cNvPr name="TextBox 7" id="7"/>
          <p:cNvSpPr txBox="true"/>
          <p:nvPr/>
        </p:nvSpPr>
        <p:spPr>
          <a:xfrm rot="0">
            <a:off x="16478892" y="9604539"/>
            <a:ext cx="780408" cy="339726"/>
          </a:xfrm>
          <a:prstGeom prst="rect">
            <a:avLst/>
          </a:prstGeom>
        </p:spPr>
        <p:txBody>
          <a:bodyPr anchor="t" rtlCol="false" tIns="0" lIns="0" bIns="0" rIns="0">
            <a:spAutoFit/>
          </a:bodyPr>
          <a:lstStyle/>
          <a:p>
            <a:pPr algn="r" marL="0" indent="0" lvl="0">
              <a:lnSpc>
                <a:spcPts val="2799"/>
              </a:lnSpc>
              <a:spcBef>
                <a:spcPct val="0"/>
              </a:spcBef>
            </a:pPr>
            <a:r>
              <a:rPr lang="en-US" sz="1999">
                <a:solidFill>
                  <a:srgbClr val="000000"/>
                </a:solidFill>
                <a:latin typeface="Source Sans Pro"/>
              </a:rPr>
              <a:t>06</a:t>
            </a:r>
          </a:p>
        </p:txBody>
      </p:sp>
      <p:graphicFrame>
        <p:nvGraphicFramePr>
          <p:cNvPr name="Table 8" id="8"/>
          <p:cNvGraphicFramePr>
            <a:graphicFrameLocks noGrp="true"/>
          </p:cNvGraphicFramePr>
          <p:nvPr/>
        </p:nvGraphicFramePr>
        <p:xfrm>
          <a:off x="7709508" y="930910"/>
          <a:ext cx="10291809" cy="13105790"/>
        </p:xfrm>
        <a:graphic>
          <a:graphicData uri="http://schemas.openxmlformats.org/drawingml/2006/table">
            <a:tbl>
              <a:tblPr/>
              <a:tblGrid>
                <a:gridCol w="3245144"/>
                <a:gridCol w="7046666"/>
              </a:tblGrid>
              <a:tr h="2968748">
                <a:tc>
                  <a:txBody>
                    <a:bodyPr anchor="t" rtlCol="false"/>
                    <a:lstStyle/>
                    <a:p>
                      <a:pPr algn="l">
                        <a:lnSpc>
                          <a:spcPts val="3079"/>
                        </a:lnSpc>
                        <a:defRPr/>
                      </a:pPr>
                      <a:r>
                        <a:rPr lang="en-US" sz="2199">
                          <a:solidFill>
                            <a:srgbClr val="000000"/>
                          </a:solidFill>
                          <a:latin typeface="Source Sans Pro Bold"/>
                        </a:rPr>
                        <a:t>STRATEGIES</a:t>
                      </a:r>
                      <a:endParaRPr lang="en-US" sz="1100"/>
                    </a:p>
                    <a:p>
                      <a:pPr algn="l">
                        <a:lnSpc>
                          <a:spcPts val="3079"/>
                        </a:lnSpc>
                      </a:pPr>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6600"/>
                    </a:solidFill>
                  </a:tcPr>
                </a:tc>
                <a:tc>
                  <a:txBody>
                    <a:bodyPr anchor="t" rtlCol="false"/>
                    <a:lstStyle/>
                    <a:p>
                      <a:pPr algn="l" marL="518160" indent="-259080" lvl="1">
                        <a:lnSpc>
                          <a:spcPts val="3359"/>
                        </a:lnSpc>
                        <a:buFont typeface="Arial"/>
                        <a:buChar char="•"/>
                        <a:defRPr/>
                      </a:pPr>
                      <a:r>
                        <a:rPr lang="en-US" sz="2400">
                          <a:solidFill>
                            <a:srgbClr val="000000"/>
                          </a:solidFill>
                          <a:latin typeface="Source Sans Pro"/>
                        </a:rPr>
                        <a:t>Simultaneous, multisensory (VAKT)</a:t>
                      </a:r>
                      <a:endParaRPr lang="en-US" sz="1100"/>
                    </a:p>
                    <a:p>
                      <a:pPr algn="l" marL="518160" indent="-259080" lvl="1">
                        <a:lnSpc>
                          <a:spcPts val="3359"/>
                        </a:lnSpc>
                        <a:buFont typeface="Arial"/>
                        <a:buChar char="•"/>
                      </a:pPr>
                      <a:r>
                        <a:rPr lang="en-US" sz="2400">
                          <a:solidFill>
                            <a:srgbClr val="000000"/>
                          </a:solidFill>
                          <a:latin typeface="Source Sans Pro"/>
                        </a:rPr>
                        <a:t>Systematic and cumulative</a:t>
                      </a:r>
                    </a:p>
                    <a:p>
                      <a:pPr algn="l" marL="518160" indent="-259080" lvl="1">
                        <a:lnSpc>
                          <a:spcPts val="3359"/>
                        </a:lnSpc>
                        <a:buFont typeface="Arial"/>
                        <a:buChar char="•"/>
                      </a:pPr>
                      <a:r>
                        <a:rPr lang="en-US" sz="2400">
                          <a:solidFill>
                            <a:srgbClr val="000000"/>
                          </a:solidFill>
                          <a:latin typeface="Source Sans Pro"/>
                        </a:rPr>
                        <a:t>Explicit instruction</a:t>
                      </a:r>
                    </a:p>
                    <a:p>
                      <a:pPr algn="l" marL="518160" indent="-259080" lvl="1">
                        <a:lnSpc>
                          <a:spcPts val="3359"/>
                        </a:lnSpc>
                        <a:buFont typeface="Arial"/>
                        <a:buChar char="•"/>
                      </a:pPr>
                      <a:r>
                        <a:rPr lang="en-US" sz="2400">
                          <a:solidFill>
                            <a:srgbClr val="000000"/>
                          </a:solidFill>
                          <a:latin typeface="Source Sans Pro"/>
                        </a:rPr>
                        <a:t>Diagnostic teaching to automaticity</a:t>
                      </a:r>
                    </a:p>
                    <a:p>
                      <a:pPr algn="l" marL="518160" indent="-259080" lvl="1">
                        <a:lnSpc>
                          <a:spcPts val="3359"/>
                        </a:lnSpc>
                        <a:buFont typeface="Arial"/>
                        <a:buChar char="•"/>
                      </a:pPr>
                      <a:r>
                        <a:rPr lang="en-US" sz="2400">
                          <a:solidFill>
                            <a:srgbClr val="000000"/>
                          </a:solidFill>
                          <a:latin typeface="Source Sans Pro"/>
                        </a:rPr>
                        <a:t>Synthetic instruction</a:t>
                      </a:r>
                    </a:p>
                    <a:p>
                      <a:pPr algn="l" marL="518160" indent="-259080" lvl="1">
                        <a:lnSpc>
                          <a:spcPts val="3359"/>
                        </a:lnSpc>
                        <a:buFont typeface="Arial"/>
                        <a:buChar char="•"/>
                      </a:pPr>
                      <a:r>
                        <a:rPr lang="en-US" sz="2400">
                          <a:solidFill>
                            <a:srgbClr val="000000"/>
                          </a:solidFill>
                          <a:latin typeface="Source Sans Pro"/>
                        </a:rPr>
                        <a:t>Analytic instruction</a:t>
                      </a:r>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EFCC"/>
                    </a:solidFill>
                  </a:tcPr>
                </a:tc>
              </a:tr>
              <a:tr h="4315026">
                <a:tc>
                  <a:txBody>
                    <a:bodyPr anchor="t" rtlCol="false"/>
                    <a:lstStyle/>
                    <a:p>
                      <a:pPr algn="l">
                        <a:lnSpc>
                          <a:spcPts val="3359"/>
                        </a:lnSpc>
                        <a:defRPr/>
                      </a:pPr>
                      <a:r>
                        <a:rPr lang="en-US" sz="2399">
                          <a:solidFill>
                            <a:srgbClr val="000000"/>
                          </a:solidFill>
                          <a:latin typeface="Source Sans Pro Bold"/>
                        </a:rPr>
                        <a:t>COMPONENTS OF INSTRUCTION</a:t>
                      </a:r>
                      <a:endParaRPr lang="en-US" sz="1100"/>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6600"/>
                    </a:solidFill>
                  </a:tcPr>
                </a:tc>
                <a:tc>
                  <a:txBody>
                    <a:bodyPr anchor="t" rtlCol="false"/>
                    <a:lstStyle/>
                    <a:p>
                      <a:pPr algn="l" marL="518160" indent="-259080" lvl="1">
                        <a:lnSpc>
                          <a:spcPts val="3359"/>
                        </a:lnSpc>
                        <a:buFont typeface="Arial"/>
                        <a:buChar char="•"/>
                        <a:defRPr/>
                      </a:pPr>
                      <a:endParaRPr lang="en-US" sz="1100"/>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EFCC"/>
                    </a:solidFill>
                  </a:tcPr>
                </a:tc>
              </a:tr>
              <a:tr h="5822017">
                <a:tc>
                  <a:txBody>
                    <a:bodyPr anchor="t" rtlCol="false"/>
                    <a:lstStyle/>
                    <a:p>
                      <a:pPr algn="l">
                        <a:lnSpc>
                          <a:spcPts val="3079"/>
                        </a:lnSpc>
                        <a:defRPr/>
                      </a:pPr>
                      <a:r>
                        <a:rPr lang="en-US" sz="2199">
                          <a:solidFill>
                            <a:srgbClr val="000000"/>
                          </a:solidFill>
                          <a:latin typeface="Source Sans Pro Bold"/>
                        </a:rPr>
                        <a:t>ACCOMMODATIONS AND MODIFICATIONS</a:t>
                      </a:r>
                      <a:endParaRPr lang="en-US" sz="1100"/>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6600"/>
                    </a:solidFill>
                  </a:tcPr>
                </a:tc>
                <a:tc>
                  <a:txBody>
                    <a:bodyPr anchor="t" rtlCol="false"/>
                    <a:lstStyle/>
                    <a:p>
                      <a:pPr algn="l">
                        <a:lnSpc>
                          <a:spcPts val="2940"/>
                        </a:lnSpc>
                        <a:defRPr/>
                      </a:pPr>
                      <a:r>
                        <a:rPr lang="en-US" sz="2100">
                          <a:solidFill>
                            <a:srgbClr val="000000"/>
                          </a:solidFill>
                          <a:latin typeface="Source Sans Pro"/>
                        </a:rPr>
                        <a:t>Please follow this link for TEA’s Accommodation Resources Page</a:t>
                      </a:r>
                      <a:endParaRPr lang="en-US" sz="1100"/>
                    </a:p>
                    <a:p>
                      <a:pPr algn="l" marL="453392" indent="-226696" lvl="1">
                        <a:lnSpc>
                          <a:spcPts val="2940"/>
                        </a:lnSpc>
                        <a:buFont typeface="Arial"/>
                        <a:buChar char="•"/>
                      </a:pPr>
                      <a:r>
                        <a:rPr lang="en-US" sz="2100">
                          <a:solidFill>
                            <a:srgbClr val="000000"/>
                          </a:solidFill>
                          <a:latin typeface="Source Sans Pro"/>
                        </a:rPr>
                        <a:t>https://tea.texas.gov/student-assessment/testing/student-assessment-overview/accommodation-resources</a:t>
                      </a:r>
                    </a:p>
                    <a:p>
                      <a:pPr algn="l">
                        <a:lnSpc>
                          <a:spcPts val="2940"/>
                        </a:lnSpc>
                      </a:pPr>
                    </a:p>
                    <a:p>
                      <a:pPr algn="l">
                        <a:lnSpc>
                          <a:spcPts val="2940"/>
                        </a:lnSpc>
                      </a:pPr>
                    </a:p>
                    <a:p>
                      <a:pPr algn="l">
                        <a:lnSpc>
                          <a:spcPts val="2940"/>
                        </a:lnSpc>
                      </a:pPr>
                    </a:p>
                  </a:txBody>
                  <a:tcPr marL="190500" marR="190500" marT="190500" marB="190500" anchor="t">
                    <a:lnL cmpd="sng" algn="ctr" cap="flat" w="28575">
                      <a:solidFill>
                        <a:srgbClr val="FF6600"/>
                      </a:solidFill>
                      <a:prstDash val="solid"/>
                      <a:round/>
                      <a:headEnd type="none" w="med" len="med"/>
                      <a:tailEnd type="none" w="med" len="med"/>
                    </a:lnL>
                    <a:lnR cmpd="sng" algn="ctr" cap="flat" w="28575">
                      <a:solidFill>
                        <a:srgbClr val="FF6600"/>
                      </a:solidFill>
                      <a:prstDash val="solid"/>
                      <a:round/>
                      <a:headEnd type="none" w="med" len="med"/>
                      <a:tailEnd type="none" w="med" len="med"/>
                    </a:lnR>
                    <a:lnT cmpd="sng" algn="ctr" cap="flat" w="28575">
                      <a:solidFill>
                        <a:srgbClr val="FF6600"/>
                      </a:solidFill>
                      <a:prstDash val="solid"/>
                      <a:round/>
                      <a:headEnd type="none" w="med" len="med"/>
                      <a:tailEnd type="none" w="med" len="med"/>
                    </a:lnT>
                    <a:lnB cmpd="sng" algn="ctr" cap="flat" w="28575">
                      <a:solidFill>
                        <a:srgbClr val="FF6600"/>
                      </a:solidFill>
                      <a:prstDash val="solid"/>
                      <a:round/>
                      <a:headEnd type="none" w="med" len="med"/>
                      <a:tailEnd type="none" w="med" len="med"/>
                    </a:lnB>
                    <a:solidFill>
                      <a:srgbClr val="FFEFCC"/>
                    </a:solidFill>
                  </a:tcPr>
                </a:tc>
              </a:tr>
            </a:tbl>
          </a:graphicData>
        </a:graphic>
      </p:graphicFrame>
      <p:grpSp>
        <p:nvGrpSpPr>
          <p:cNvPr name="Group 9" id="9"/>
          <p:cNvGrpSpPr/>
          <p:nvPr/>
        </p:nvGrpSpPr>
        <p:grpSpPr>
          <a:xfrm rot="0">
            <a:off x="0" y="0"/>
            <a:ext cx="554528" cy="10287000"/>
            <a:chOff x="0" y="0"/>
            <a:chExt cx="146049" cy="2709333"/>
          </a:xfrm>
        </p:grpSpPr>
        <p:sp>
          <p:nvSpPr>
            <p:cNvPr name="Freeform 10" id="10"/>
            <p:cNvSpPr/>
            <p:nvPr/>
          </p:nvSpPr>
          <p:spPr>
            <a:xfrm flipH="false" flipV="false" rot="0">
              <a:off x="0" y="0"/>
              <a:ext cx="146049" cy="2709333"/>
            </a:xfrm>
            <a:custGeom>
              <a:avLst/>
              <a:gdLst/>
              <a:ahLst/>
              <a:cxnLst/>
              <a:rect r="r" b="b" t="t" l="l"/>
              <a:pathLst>
                <a:path h="2709333" w="146049">
                  <a:moveTo>
                    <a:pt x="0" y="0"/>
                  </a:moveTo>
                  <a:lnTo>
                    <a:pt x="146049" y="0"/>
                  </a:lnTo>
                  <a:lnTo>
                    <a:pt x="146049" y="2709333"/>
                  </a:lnTo>
                  <a:lnTo>
                    <a:pt x="0" y="2709333"/>
                  </a:lnTo>
                  <a:close/>
                </a:path>
              </a:pathLst>
            </a:custGeom>
            <a:solidFill>
              <a:srgbClr val="FF6600"/>
            </a:solidFill>
          </p:spPr>
        </p:sp>
        <p:sp>
          <p:nvSpPr>
            <p:cNvPr name="TextBox 11" id="11"/>
            <p:cNvSpPr txBox="true"/>
            <p:nvPr/>
          </p:nvSpPr>
          <p:spPr>
            <a:xfrm>
              <a:off x="0" y="-28575"/>
              <a:ext cx="146049" cy="2737908"/>
            </a:xfrm>
            <a:prstGeom prst="rect">
              <a:avLst/>
            </a:prstGeom>
          </p:spPr>
          <p:txBody>
            <a:bodyPr anchor="ctr" rtlCol="false" tIns="50800" lIns="50800" bIns="50800" rIns="50800"/>
            <a:lstStyle/>
            <a:p>
              <a:pPr algn="ctr">
                <a:lnSpc>
                  <a:spcPts val="2100"/>
                </a:lnSpc>
              </a:pPr>
            </a:p>
          </p:txBody>
        </p:sp>
      </p:grpSp>
      <p:sp>
        <p:nvSpPr>
          <p:cNvPr name="TextBox 12" id="12"/>
          <p:cNvSpPr txBox="true"/>
          <p:nvPr/>
        </p:nvSpPr>
        <p:spPr>
          <a:xfrm rot="0">
            <a:off x="1275287" y="804545"/>
            <a:ext cx="3114494" cy="224155"/>
          </a:xfrm>
          <a:prstGeom prst="rect">
            <a:avLst/>
          </a:prstGeom>
        </p:spPr>
        <p:txBody>
          <a:bodyPr anchor="t" rtlCol="false" tIns="0" lIns="0" bIns="0" rIns="0">
            <a:spAutoFit/>
          </a:bodyPr>
          <a:lstStyle/>
          <a:p>
            <a:pPr algn="l" marL="0" indent="0" lvl="0">
              <a:lnSpc>
                <a:spcPts val="1819"/>
              </a:lnSpc>
              <a:spcBef>
                <a:spcPct val="0"/>
              </a:spcBef>
            </a:pPr>
            <a:r>
              <a:rPr lang="en-US" sz="1299" spc="63">
                <a:solidFill>
                  <a:srgbClr val="000000"/>
                </a:solidFill>
                <a:latin typeface="Source Sans Pro"/>
              </a:rPr>
              <a:t>DYSLEXIA PARENT</a:t>
            </a:r>
            <a:r>
              <a:rPr lang="en-US" sz="1299" spc="63">
                <a:solidFill>
                  <a:srgbClr val="000000"/>
                </a:solidFill>
                <a:latin typeface="Source Sans Pro"/>
              </a:rPr>
              <a:t> PRESENTATION</a:t>
            </a:r>
          </a:p>
        </p:txBody>
      </p:sp>
      <p:sp>
        <p:nvSpPr>
          <p:cNvPr name="TextBox 13" id="13"/>
          <p:cNvSpPr txBox="true"/>
          <p:nvPr/>
        </p:nvSpPr>
        <p:spPr>
          <a:xfrm rot="0">
            <a:off x="14144806" y="3567927"/>
            <a:ext cx="3114494" cy="224155"/>
          </a:xfrm>
          <a:prstGeom prst="rect">
            <a:avLst/>
          </a:prstGeom>
        </p:spPr>
        <p:txBody>
          <a:bodyPr anchor="t" rtlCol="false" tIns="0" lIns="0" bIns="0" rIns="0">
            <a:spAutoFit/>
          </a:bodyPr>
          <a:lstStyle/>
          <a:p>
            <a:pPr algn="l" marL="0" indent="0" lvl="0">
              <a:lnSpc>
                <a:spcPts val="1819"/>
              </a:lnSpc>
              <a:spcBef>
                <a:spcPct val="0"/>
              </a:spcBef>
            </a:pPr>
            <a:r>
              <a:rPr lang="en-US" sz="1299" spc="63">
                <a:solidFill>
                  <a:srgbClr val="000000"/>
                </a:solidFill>
                <a:latin typeface="Source Sans Pro"/>
              </a:rPr>
              <a:t>2021 DYSLEXIA HANDBOOK PG 41-43</a:t>
            </a:r>
          </a:p>
        </p:txBody>
      </p:sp>
      <p:sp>
        <p:nvSpPr>
          <p:cNvPr name="TextBox 14" id="14"/>
          <p:cNvSpPr txBox="true"/>
          <p:nvPr/>
        </p:nvSpPr>
        <p:spPr>
          <a:xfrm rot="0">
            <a:off x="11093221" y="3823335"/>
            <a:ext cx="6908097" cy="4389755"/>
          </a:xfrm>
          <a:prstGeom prst="rect">
            <a:avLst/>
          </a:prstGeom>
        </p:spPr>
        <p:txBody>
          <a:bodyPr anchor="t" rtlCol="false" tIns="0" lIns="0" bIns="0" rIns="0">
            <a:spAutoFit/>
          </a:bodyPr>
          <a:lstStyle/>
          <a:p>
            <a:pPr algn="l" marL="496571" indent="-248285" lvl="1">
              <a:lnSpc>
                <a:spcPts val="3220"/>
              </a:lnSpc>
              <a:buFont typeface="Arial"/>
              <a:buChar char="•"/>
            </a:pPr>
            <a:r>
              <a:rPr lang="en-US" sz="2300">
                <a:solidFill>
                  <a:srgbClr val="000000"/>
                </a:solidFill>
                <a:latin typeface="Source Sans Pro"/>
              </a:rPr>
              <a:t>Phonemic Awareness - detect, segment, blend, and manipulate sounds in spoken language;</a:t>
            </a:r>
          </a:p>
          <a:p>
            <a:pPr algn="l" marL="496571" indent="-248285" lvl="1">
              <a:lnSpc>
                <a:spcPts val="3220"/>
              </a:lnSpc>
              <a:buFont typeface="Arial"/>
              <a:buChar char="•"/>
            </a:pPr>
            <a:r>
              <a:rPr lang="en-US" sz="2300">
                <a:solidFill>
                  <a:srgbClr val="000000"/>
                </a:solidFill>
                <a:latin typeface="Source Sans Pro"/>
              </a:rPr>
              <a:t>Graphophonemic Knowledge - phonics instruction, sound association that emphasizes the relationship of letters and sounds;</a:t>
            </a:r>
          </a:p>
          <a:p>
            <a:pPr algn="l" marL="496571" indent="-248285" lvl="1">
              <a:lnSpc>
                <a:spcPts val="3220"/>
              </a:lnSpc>
              <a:buFont typeface="Arial"/>
              <a:buChar char="•"/>
            </a:pPr>
            <a:r>
              <a:rPr lang="en-US" sz="2300">
                <a:solidFill>
                  <a:srgbClr val="000000"/>
                </a:solidFill>
                <a:latin typeface="Source Sans Pro"/>
              </a:rPr>
              <a:t>Language Structure - study of meaningful units of language (prefixes, suffixes, roots); semantics (meanings); syntax (sentence structure); pragmatics (how to use language in a particular context);</a:t>
            </a:r>
          </a:p>
          <a:p>
            <a:pPr algn="l" marL="496571" indent="-248285" lvl="1">
              <a:lnSpc>
                <a:spcPts val="3220"/>
              </a:lnSpc>
              <a:buFont typeface="Arial"/>
              <a:buChar char="•"/>
            </a:pPr>
            <a:r>
              <a:rPr lang="en-US" sz="2300">
                <a:solidFill>
                  <a:srgbClr val="000000"/>
                </a:solidFill>
                <a:latin typeface="Source Sans Pro"/>
              </a:rPr>
              <a:t>Process oriented instruction - decoding, encoding, word recognition, fluency and comprehension</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71985" y="3826562"/>
            <a:ext cx="5328663" cy="4459605"/>
          </a:xfrm>
          <a:prstGeom prst="rect">
            <a:avLst/>
          </a:prstGeom>
        </p:spPr>
        <p:txBody>
          <a:bodyPr anchor="t" rtlCol="false" tIns="0" lIns="0" bIns="0" rIns="0">
            <a:spAutoFit/>
          </a:bodyPr>
          <a:lstStyle/>
          <a:p>
            <a:pPr algn="l">
              <a:lnSpc>
                <a:spcPts val="2730"/>
              </a:lnSpc>
            </a:pPr>
            <a:r>
              <a:rPr lang="en-US" sz="2100">
                <a:solidFill>
                  <a:srgbClr val="000000"/>
                </a:solidFill>
                <a:latin typeface="Source Sans Pro"/>
              </a:rPr>
              <a:t>Karnes City ISD Contact: </a:t>
            </a:r>
          </a:p>
          <a:p>
            <a:pPr algn="l">
              <a:lnSpc>
                <a:spcPts val="2730"/>
              </a:lnSpc>
            </a:pPr>
          </a:p>
          <a:p>
            <a:pPr algn="l">
              <a:lnSpc>
                <a:spcPts val="2730"/>
              </a:lnSpc>
            </a:pPr>
            <a:r>
              <a:rPr lang="en-US" sz="2100">
                <a:solidFill>
                  <a:srgbClr val="000000"/>
                </a:solidFill>
                <a:latin typeface="Source Sans Pro"/>
              </a:rPr>
              <a:t>Lori Homeyer</a:t>
            </a:r>
          </a:p>
          <a:p>
            <a:pPr algn="l">
              <a:lnSpc>
                <a:spcPts val="2730"/>
              </a:lnSpc>
            </a:pPr>
            <a:r>
              <a:rPr lang="en-US" sz="2100">
                <a:solidFill>
                  <a:srgbClr val="000000"/>
                </a:solidFill>
                <a:latin typeface="Source Sans Pro"/>
              </a:rPr>
              <a:t>Goliad Special Education Cooperative Director</a:t>
            </a:r>
          </a:p>
          <a:p>
            <a:pPr algn="l">
              <a:lnSpc>
                <a:spcPts val="2730"/>
              </a:lnSpc>
            </a:pPr>
            <a:r>
              <a:rPr lang="en-US" sz="2100">
                <a:solidFill>
                  <a:srgbClr val="000000"/>
                </a:solidFill>
                <a:latin typeface="Source Sans Pro"/>
              </a:rPr>
              <a:t>lhomeyer@spedssa.org</a:t>
            </a:r>
          </a:p>
          <a:p>
            <a:pPr algn="l">
              <a:lnSpc>
                <a:spcPts val="2730"/>
              </a:lnSpc>
            </a:pPr>
          </a:p>
          <a:p>
            <a:pPr algn="l">
              <a:lnSpc>
                <a:spcPts val="2730"/>
              </a:lnSpc>
            </a:pPr>
          </a:p>
          <a:p>
            <a:pPr algn="l">
              <a:lnSpc>
                <a:spcPts val="2730"/>
              </a:lnSpc>
            </a:pPr>
          </a:p>
          <a:p>
            <a:pPr algn="l">
              <a:lnSpc>
                <a:spcPts val="2730"/>
              </a:lnSpc>
            </a:pPr>
            <a:r>
              <a:rPr lang="en-US" sz="2100">
                <a:solidFill>
                  <a:srgbClr val="000000"/>
                </a:solidFill>
                <a:latin typeface="Source Sans Pro"/>
              </a:rPr>
              <a:t>Lisa Moczygemba</a:t>
            </a:r>
          </a:p>
          <a:p>
            <a:pPr algn="l">
              <a:lnSpc>
                <a:spcPts val="2730"/>
              </a:lnSpc>
            </a:pPr>
            <a:r>
              <a:rPr lang="en-US" sz="2100">
                <a:solidFill>
                  <a:srgbClr val="000000"/>
                </a:solidFill>
                <a:latin typeface="Source Sans Pro"/>
              </a:rPr>
              <a:t>Federal and Special Programs Director</a:t>
            </a:r>
          </a:p>
          <a:p>
            <a:pPr algn="l">
              <a:lnSpc>
                <a:spcPts val="2730"/>
              </a:lnSpc>
            </a:pPr>
            <a:r>
              <a:rPr lang="en-US" sz="2100">
                <a:solidFill>
                  <a:srgbClr val="000000"/>
                </a:solidFill>
                <a:latin typeface="Source Sans Pro"/>
              </a:rPr>
              <a:t>lmoczygemba@kcisd.net</a:t>
            </a:r>
          </a:p>
          <a:p>
            <a:pPr algn="l">
              <a:lnSpc>
                <a:spcPts val="2730"/>
              </a:lnSpc>
            </a:pPr>
          </a:p>
          <a:p>
            <a:pPr algn="l">
              <a:lnSpc>
                <a:spcPts val="2730"/>
              </a:lnSpc>
            </a:pPr>
          </a:p>
        </p:txBody>
      </p:sp>
      <p:graphicFrame>
        <p:nvGraphicFramePr>
          <p:cNvPr name="Table 3" id="3"/>
          <p:cNvGraphicFramePr>
            <a:graphicFrameLocks noGrp="true"/>
          </p:cNvGraphicFramePr>
          <p:nvPr/>
        </p:nvGraphicFramePr>
        <p:xfrm>
          <a:off x="8352764" y="1425115"/>
          <a:ext cx="8350932" cy="9291074"/>
        </p:xfrm>
        <a:graphic>
          <a:graphicData uri="http://schemas.openxmlformats.org/drawingml/2006/table">
            <a:tbl>
              <a:tblPr/>
              <a:tblGrid>
                <a:gridCol w="8350932"/>
              </a:tblGrid>
              <a:tr h="1304737">
                <a:tc>
                  <a:txBody>
                    <a:bodyPr anchor="t" rtlCol="false"/>
                    <a:lstStyle/>
                    <a:p>
                      <a:pPr algn="l">
                        <a:lnSpc>
                          <a:spcPts val="2799"/>
                        </a:lnSpc>
                        <a:defRPr/>
                      </a:pPr>
                      <a:r>
                        <a:rPr lang="en-US" sz="1999">
                          <a:solidFill>
                            <a:srgbClr val="000000"/>
                          </a:solidFill>
                          <a:latin typeface="Source Sans Pro"/>
                        </a:rPr>
                        <a:t>2021 Dyslexia Handbook</a:t>
                      </a:r>
                      <a:endParaRPr lang="en-US" sz="1100"/>
                    </a:p>
                    <a:p>
                      <a:pPr algn="l">
                        <a:lnSpc>
                          <a:spcPts val="2799"/>
                        </a:lnSpc>
                      </a:pPr>
                      <a:r>
                        <a:rPr lang="en-US" sz="1999">
                          <a:solidFill>
                            <a:srgbClr val="000000"/>
                          </a:solidFill>
                          <a:latin typeface="Source Sans Pro"/>
                        </a:rPr>
                        <a:t>https://tea.texas.gov/academics/special-student-populations/texas-dyslexia-handbook-2021.pdf</a:t>
                      </a:r>
                    </a:p>
                  </a:txBody>
                  <a:tcPr marL="0" marR="0" marT="0" marB="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1304737">
                <a:tc>
                  <a:txBody>
                    <a:bodyPr anchor="t" rtlCol="false"/>
                    <a:lstStyle/>
                    <a:p>
                      <a:pPr algn="l">
                        <a:lnSpc>
                          <a:spcPts val="2799"/>
                        </a:lnSpc>
                        <a:defRPr/>
                      </a:pPr>
                      <a:r>
                        <a:rPr lang="en-US" sz="1999">
                          <a:solidFill>
                            <a:srgbClr val="000000"/>
                          </a:solidFill>
                          <a:latin typeface="Source Sans Pro"/>
                        </a:rPr>
                        <a:t>Region 10 Education Service Center- Dyslexia State Network</a:t>
                      </a:r>
                      <a:endParaRPr lang="en-US" sz="1100"/>
                    </a:p>
                    <a:p>
                      <a:pPr algn="l">
                        <a:lnSpc>
                          <a:spcPts val="2799"/>
                        </a:lnSpc>
                      </a:pPr>
                      <a:r>
                        <a:rPr lang="en-US" sz="1999">
                          <a:solidFill>
                            <a:srgbClr val="000000"/>
                          </a:solidFill>
                          <a:latin typeface="Source Sans Pro"/>
                        </a:rPr>
                        <a:t>https://www.region10.org/programs/dyslexia-statewide/overview/</a:t>
                      </a:r>
                    </a:p>
                  </a:txBody>
                  <a:tcPr marL="0" marR="0" marT="0" marB="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1304737">
                <a:tc>
                  <a:txBody>
                    <a:bodyPr anchor="t" rtlCol="false"/>
                    <a:lstStyle/>
                    <a:p>
                      <a:pPr algn="l">
                        <a:lnSpc>
                          <a:spcPts val="2799"/>
                        </a:lnSpc>
                        <a:defRPr/>
                      </a:pPr>
                      <a:r>
                        <a:rPr lang="en-US" sz="1999">
                          <a:solidFill>
                            <a:srgbClr val="000000"/>
                          </a:solidFill>
                          <a:latin typeface="Source Sans Pro"/>
                        </a:rPr>
                        <a:t>International Dyslexia Association</a:t>
                      </a:r>
                      <a:endParaRPr lang="en-US" sz="1100"/>
                    </a:p>
                    <a:p>
                      <a:pPr algn="l">
                        <a:lnSpc>
                          <a:spcPts val="2799"/>
                        </a:lnSpc>
                      </a:pPr>
                      <a:r>
                        <a:rPr lang="en-US" sz="1999">
                          <a:solidFill>
                            <a:srgbClr val="000000"/>
                          </a:solidFill>
                          <a:latin typeface="Source Sans Pro"/>
                        </a:rPr>
                        <a:t>https://dyslexiaida.org/</a:t>
                      </a:r>
                    </a:p>
                    <a:p>
                      <a:pPr algn="l">
                        <a:lnSpc>
                          <a:spcPts val="2799"/>
                        </a:lnSpc>
                      </a:pPr>
                    </a:p>
                  </a:txBody>
                  <a:tcPr marL="0" marR="0" marT="0" marB="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1304737">
                <a:tc>
                  <a:txBody>
                    <a:bodyPr anchor="t" rtlCol="false"/>
                    <a:lstStyle/>
                    <a:p>
                      <a:pPr algn="l">
                        <a:lnSpc>
                          <a:spcPts val="2799"/>
                        </a:lnSpc>
                        <a:defRPr/>
                      </a:pPr>
                      <a:r>
                        <a:rPr lang="en-US" sz="1999">
                          <a:solidFill>
                            <a:srgbClr val="000000"/>
                          </a:solidFill>
                          <a:latin typeface="Source Sans Pro"/>
                        </a:rPr>
                        <a:t>SPEDTEX</a:t>
                      </a:r>
                      <a:endParaRPr lang="en-US" sz="1100"/>
                    </a:p>
                    <a:p>
                      <a:pPr algn="l">
                        <a:lnSpc>
                          <a:spcPts val="2799"/>
                        </a:lnSpc>
                      </a:pPr>
                      <a:r>
                        <a:rPr lang="en-US" sz="1999">
                          <a:solidFill>
                            <a:srgbClr val="000000"/>
                          </a:solidFill>
                          <a:latin typeface="Source Sans Pro"/>
                        </a:rPr>
                        <a:t>https://www.spedtex.org/</a:t>
                      </a:r>
                    </a:p>
                  </a:txBody>
                  <a:tcPr marL="0" marR="0" marT="0" marB="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2867025">
                <a:tc>
                  <a:txBody>
                    <a:bodyPr anchor="t" rtlCol="false"/>
                    <a:lstStyle/>
                    <a:p>
                      <a:pPr algn="l">
                        <a:lnSpc>
                          <a:spcPts val="2799"/>
                        </a:lnSpc>
                        <a:defRPr/>
                      </a:pPr>
                      <a:r>
                        <a:rPr lang="en-US" sz="1999">
                          <a:solidFill>
                            <a:srgbClr val="000000"/>
                          </a:solidFill>
                          <a:latin typeface="Source Sans Pro Bold"/>
                        </a:rPr>
                        <a:t>Senate Bill 2075</a:t>
                      </a:r>
                      <a:endParaRPr lang="en-US" sz="1100"/>
                    </a:p>
                    <a:p>
                      <a:pPr algn="l">
                        <a:lnSpc>
                          <a:spcPts val="2799"/>
                        </a:lnSpc>
                      </a:pPr>
                      <a:r>
                        <a:rPr lang="en-US" sz="1999">
                          <a:solidFill>
                            <a:srgbClr val="000000"/>
                          </a:solidFill>
                          <a:latin typeface="Source Sans Pro"/>
                        </a:rPr>
                        <a:t>Requires districts to notify the parent/guardian of each student determined to have dyslexia (following a screening) or determined to be at risk for dyslexia or other reading difficulties (based on reading instrument results) of the Texas State Library and Archives Commission's audiobook program for students with reading disabilities."</a:t>
                      </a:r>
                    </a:p>
                    <a:p>
                      <a:pPr algn="l">
                        <a:lnSpc>
                          <a:spcPts val="2799"/>
                        </a:lnSpc>
                      </a:pPr>
                      <a:r>
                        <a:rPr lang="en-US" sz="1999">
                          <a:solidFill>
                            <a:srgbClr val="000000"/>
                          </a:solidFill>
                          <a:latin typeface="Source Sans Pro"/>
                        </a:rPr>
                        <a:t>https://www.tsl.texas.gov/tbp/index.html</a:t>
                      </a:r>
                    </a:p>
                    <a:p>
                      <a:pPr algn="l">
                        <a:lnSpc>
                          <a:spcPts val="2799"/>
                        </a:lnSpc>
                      </a:pPr>
                    </a:p>
                  </a:txBody>
                  <a:tcPr marL="0" marR="0" marT="0" marB="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1205100">
                <a:tc>
                  <a:txBody>
                    <a:bodyPr anchor="t" rtlCol="false"/>
                    <a:lstStyle/>
                    <a:p>
                      <a:pPr algn="l">
                        <a:lnSpc>
                          <a:spcPts val="2799"/>
                        </a:lnSpc>
                        <a:defRPr/>
                      </a:pPr>
                      <a:endParaRPr lang="en-US" sz="1100"/>
                    </a:p>
                  </a:txBody>
                  <a:tcPr marL="0" marR="0" marT="0" marB="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bl>
          </a:graphicData>
        </a:graphic>
      </p:graphicFrame>
      <p:grpSp>
        <p:nvGrpSpPr>
          <p:cNvPr name="Group 4" id="4"/>
          <p:cNvGrpSpPr/>
          <p:nvPr/>
        </p:nvGrpSpPr>
        <p:grpSpPr>
          <a:xfrm rot="0">
            <a:off x="0" y="0"/>
            <a:ext cx="554528" cy="10287000"/>
            <a:chOff x="0" y="0"/>
            <a:chExt cx="146049" cy="2709333"/>
          </a:xfrm>
        </p:grpSpPr>
        <p:sp>
          <p:nvSpPr>
            <p:cNvPr name="Freeform 5" id="5"/>
            <p:cNvSpPr/>
            <p:nvPr/>
          </p:nvSpPr>
          <p:spPr>
            <a:xfrm flipH="false" flipV="false" rot="0">
              <a:off x="0" y="0"/>
              <a:ext cx="146049" cy="2709333"/>
            </a:xfrm>
            <a:custGeom>
              <a:avLst/>
              <a:gdLst/>
              <a:ahLst/>
              <a:cxnLst/>
              <a:rect r="r" b="b" t="t" l="l"/>
              <a:pathLst>
                <a:path h="2709333" w="146049">
                  <a:moveTo>
                    <a:pt x="0" y="0"/>
                  </a:moveTo>
                  <a:lnTo>
                    <a:pt x="146049" y="0"/>
                  </a:lnTo>
                  <a:lnTo>
                    <a:pt x="146049" y="2709333"/>
                  </a:lnTo>
                  <a:lnTo>
                    <a:pt x="0" y="2709333"/>
                  </a:lnTo>
                  <a:close/>
                </a:path>
              </a:pathLst>
            </a:custGeom>
            <a:solidFill>
              <a:srgbClr val="FF6600"/>
            </a:solidFill>
          </p:spPr>
        </p:sp>
        <p:sp>
          <p:nvSpPr>
            <p:cNvPr name="TextBox 6" id="6"/>
            <p:cNvSpPr txBox="true"/>
            <p:nvPr/>
          </p:nvSpPr>
          <p:spPr>
            <a:xfrm>
              <a:off x="0" y="-28575"/>
              <a:ext cx="146049" cy="2737908"/>
            </a:xfrm>
            <a:prstGeom prst="rect">
              <a:avLst/>
            </a:prstGeom>
          </p:spPr>
          <p:txBody>
            <a:bodyPr anchor="ctr" rtlCol="false" tIns="50800" lIns="50800" bIns="50800" rIns="50800"/>
            <a:lstStyle/>
            <a:p>
              <a:pPr algn="ctr">
                <a:lnSpc>
                  <a:spcPts val="2100"/>
                </a:lnSpc>
              </a:pPr>
            </a:p>
          </p:txBody>
        </p:sp>
      </p:grpSp>
      <p:sp>
        <p:nvSpPr>
          <p:cNvPr name="TextBox 7" id="7"/>
          <p:cNvSpPr txBox="true"/>
          <p:nvPr/>
        </p:nvSpPr>
        <p:spPr>
          <a:xfrm rot="0">
            <a:off x="1541517" y="1019175"/>
            <a:ext cx="5059131" cy="1990725"/>
          </a:xfrm>
          <a:prstGeom prst="rect">
            <a:avLst/>
          </a:prstGeom>
        </p:spPr>
        <p:txBody>
          <a:bodyPr anchor="t" rtlCol="false" tIns="0" lIns="0" bIns="0" rIns="0">
            <a:spAutoFit/>
          </a:bodyPr>
          <a:lstStyle/>
          <a:p>
            <a:pPr algn="l">
              <a:lnSpc>
                <a:spcPts val="7800"/>
              </a:lnSpc>
            </a:pPr>
            <a:r>
              <a:rPr lang="en-US" sz="6500">
                <a:solidFill>
                  <a:srgbClr val="000000"/>
                </a:solidFill>
                <a:latin typeface="The Youngest Serif"/>
              </a:rPr>
              <a:t>Resource </a:t>
            </a:r>
          </a:p>
          <a:p>
            <a:pPr algn="l">
              <a:lnSpc>
                <a:spcPts val="7800"/>
              </a:lnSpc>
            </a:pPr>
            <a:r>
              <a:rPr lang="en-US" sz="6500">
                <a:solidFill>
                  <a:srgbClr val="000000"/>
                </a:solidFill>
                <a:latin typeface="The Youngest Serif"/>
              </a:rPr>
              <a:t>Page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DAGF5oZ8e4E</dc:identifier>
  <dcterms:modified xsi:type="dcterms:W3CDTF">2011-08-01T06:04:30Z</dcterms:modified>
  <cp:revision>1</cp:revision>
  <dc:title>White Creative Doodle Brainstorming Presentation</dc:title>
</cp:coreProperties>
</file>